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19"/>
  </p:notesMasterIdLst>
  <p:sldIdLst>
    <p:sldId id="256" r:id="rId2"/>
    <p:sldId id="353" r:id="rId3"/>
    <p:sldId id="354" r:id="rId4"/>
    <p:sldId id="406" r:id="rId5"/>
    <p:sldId id="414" r:id="rId6"/>
    <p:sldId id="257" r:id="rId7"/>
    <p:sldId id="259" r:id="rId8"/>
    <p:sldId id="407" r:id="rId9"/>
    <p:sldId id="357" r:id="rId10"/>
    <p:sldId id="356" r:id="rId11"/>
    <p:sldId id="416" r:id="rId12"/>
    <p:sldId id="260" r:id="rId13"/>
    <p:sldId id="361" r:id="rId14"/>
    <p:sldId id="417" r:id="rId15"/>
    <p:sldId id="415" r:id="rId16"/>
    <p:sldId id="418" r:id="rId17"/>
    <p:sldId id="290" r:id="rId1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C80064"/>
    <a:srgbClr val="003635"/>
    <a:srgbClr val="9EFF29"/>
    <a:srgbClr val="C33A1F"/>
    <a:srgbClr val="FF2549"/>
    <a:srgbClr val="007033"/>
    <a:srgbClr val="D6370C"/>
    <a:srgbClr val="1D3A00"/>
    <a:srgbClr val="FF85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02" y="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934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57699" y="1727406"/>
            <a:ext cx="4545519" cy="1688688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00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08317" y="3605645"/>
            <a:ext cx="4794901" cy="1080655"/>
          </a:xfrm>
        </p:spPr>
        <p:txBody>
          <a:bodyPr>
            <a:noAutofit/>
          </a:bodyPr>
          <a:lstStyle>
            <a:lvl1pPr marL="0" indent="0" algn="r">
              <a:buNone/>
              <a:defRPr sz="20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d-ID" sz="1800" b="1" dirty="0"/>
              <a:t>Tim Pengajaran </a:t>
            </a:r>
          </a:p>
          <a:p>
            <a:r>
              <a:rPr lang="id-ID" sz="1800" b="1" dirty="0"/>
              <a:t>Mata Kuliah </a:t>
            </a:r>
            <a:r>
              <a:rPr lang="id-ID" sz="1800" b="1" dirty="0" err="1">
                <a:solidFill>
                  <a:srgbClr val="FFFF00"/>
                </a:solidFill>
              </a:rPr>
              <a:t>Machine</a:t>
            </a:r>
            <a:r>
              <a:rPr lang="id-ID" sz="1800" b="1" dirty="0">
                <a:solidFill>
                  <a:srgbClr val="FFFF00"/>
                </a:solidFill>
              </a:rPr>
              <a:t> </a:t>
            </a:r>
            <a:r>
              <a:rPr lang="id-ID" sz="1800" b="1" dirty="0" err="1">
                <a:solidFill>
                  <a:srgbClr val="FFFF00"/>
                </a:solidFill>
              </a:rPr>
              <a:t>Learning</a:t>
            </a:r>
            <a:r>
              <a:rPr lang="id-ID" sz="1800" b="1" dirty="0">
                <a:solidFill>
                  <a:srgbClr val="FFFF00"/>
                </a:solidFill>
              </a:rPr>
              <a:t> </a:t>
            </a:r>
          </a:p>
          <a:p>
            <a:r>
              <a:rPr lang="id-ID" sz="1800" b="1" dirty="0"/>
              <a:t>Jurusan Teknologi Informasi Tahun 2021</a:t>
            </a:r>
            <a:endParaRPr lang="en-US" sz="1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ABB8B-04D3-4531-B105-BB637560E11A}" type="datetime1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06 - Naive Bayes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1E6A7FC-F1CC-413D-9B04-EE5333A236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115" y="277211"/>
            <a:ext cx="1136443" cy="1151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0B492-28D2-4104-920D-C0C0F45E284E}" type="datetime1">
              <a:rPr lang="en-US" smtClean="0"/>
              <a:t>3/22/2021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06 - Naive Bayes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150BA-7795-4962-A1CC-E11588EFA9CB}" type="datetime1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06 - Naive Bayes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CC34B-BDD3-4F56-B015-1B0E0720F3E7}" type="datetime1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06 - Naive Bayes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8545" y="102394"/>
            <a:ext cx="4782500" cy="1082170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714" y="1312606"/>
            <a:ext cx="8246070" cy="3465870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159C0-56AB-4ED7-938E-49389318297B}" type="datetime1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06 - Naive Bayes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8177" y="406537"/>
            <a:ext cx="6707711" cy="725349"/>
          </a:xfrm>
        </p:spPr>
        <p:txBody>
          <a:bodyPr>
            <a:normAutofit/>
          </a:bodyPr>
          <a:lstStyle>
            <a:lvl1pPr algn="ctr">
              <a:defRPr sz="360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3882" y="1268361"/>
            <a:ext cx="6730291" cy="3420136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50D07-9E28-48D8-B184-E9982B76BD8C}" type="datetime1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06 - Naive Bayes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612BC-4EB4-4E5F-A0A7-4020A85908C3}" type="datetime1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06 - Naive Bayes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DBD00-6D69-4BD1-B7C3-B52C3B02233B}" type="datetime1">
              <a:rPr lang="en-US" smtClean="0"/>
              <a:t>3/22/2021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06 - Naive Bayes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692" y="271648"/>
            <a:ext cx="8093365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2131" y="1655517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131" y="2127914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7252" y="1655517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7252" y="2127914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A1B9A-8CC8-481D-AF70-A16BA9603A0C}" type="datetime1">
              <a:rPr lang="en-US" smtClean="0"/>
              <a:t>3/22/2021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06 - Naive Bayes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C249B-A0A2-4506-95B8-8FBCCF7CE048}" type="datetime1">
              <a:rPr lang="en-US" smtClean="0"/>
              <a:t>3/22/2021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06 - Naive Bayes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D5FF5-C0BA-46F3-AC24-DC231B065E08}" type="datetime1">
              <a:rPr lang="en-US" smtClean="0"/>
              <a:t>3/22/2021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06 - Naive Bayes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AA9DE-4F6E-4028-A52F-962EB1C78A9A}" type="datetime1">
              <a:rPr lang="en-US" smtClean="0"/>
              <a:t>3/22/2021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06 - Naive Bayes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06982" y="205979"/>
            <a:ext cx="4779818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18288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2BB9E-6A50-4B8A-AEA8-9906105D6515}" type="datetime1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9909" y="4767263"/>
            <a:ext cx="464473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Machine Learning 2021 - </a:t>
            </a:r>
            <a:r>
              <a:rPr lang="en-US" dirty="0" err="1"/>
              <a:t>Materi</a:t>
            </a:r>
            <a:r>
              <a:rPr lang="en-US" dirty="0"/>
              <a:t> 06 - Naive Bayes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28164" y="4767263"/>
            <a:ext cx="155863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7917" y="1776248"/>
            <a:ext cx="4561490" cy="1660635"/>
          </a:xfrm>
        </p:spPr>
        <p:txBody>
          <a:bodyPr>
            <a:normAutofit/>
          </a:bodyPr>
          <a:lstStyle/>
          <a:p>
            <a:r>
              <a:rPr lang="id-ID" sz="4400" dirty="0" err="1"/>
              <a:t>Naive</a:t>
            </a:r>
            <a:r>
              <a:rPr lang="id-ID" sz="4400" dirty="0"/>
              <a:t> </a:t>
            </a:r>
            <a:r>
              <a:rPr lang="id-ID" sz="4400" dirty="0" err="1"/>
              <a:t>Bayes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9751" y="3700908"/>
            <a:ext cx="4729656" cy="1175892"/>
          </a:xfrm>
        </p:spPr>
        <p:txBody>
          <a:bodyPr/>
          <a:lstStyle/>
          <a:p>
            <a:r>
              <a:rPr lang="id-ID" sz="2000" b="1" dirty="0"/>
              <a:t>Tim Pengajaran </a:t>
            </a:r>
          </a:p>
          <a:p>
            <a:r>
              <a:rPr lang="id-ID" sz="2000" b="1" dirty="0"/>
              <a:t>Mata Kuliah </a:t>
            </a:r>
            <a:r>
              <a:rPr lang="id-ID" sz="2000" b="1" dirty="0" err="1">
                <a:solidFill>
                  <a:srgbClr val="FFFF00"/>
                </a:solidFill>
              </a:rPr>
              <a:t>Machine</a:t>
            </a:r>
            <a:r>
              <a:rPr lang="id-ID" sz="2000" b="1" dirty="0">
                <a:solidFill>
                  <a:srgbClr val="FFFF00"/>
                </a:solidFill>
              </a:rPr>
              <a:t> </a:t>
            </a:r>
            <a:r>
              <a:rPr lang="id-ID" sz="2000" b="1" dirty="0" err="1">
                <a:solidFill>
                  <a:srgbClr val="FFFF00"/>
                </a:solidFill>
              </a:rPr>
              <a:t>Learning</a:t>
            </a:r>
            <a:r>
              <a:rPr lang="id-ID" sz="2000" b="1" dirty="0">
                <a:solidFill>
                  <a:srgbClr val="FFFF00"/>
                </a:solidFill>
              </a:rPr>
              <a:t> </a:t>
            </a:r>
          </a:p>
          <a:p>
            <a:r>
              <a:rPr lang="id-ID" sz="2000" b="1" dirty="0"/>
              <a:t>Jurusan Teknologi Informasi Tahun 2021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79DE64B-8F62-4A34-89A6-4AD3BFE2A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4745" y="224337"/>
            <a:ext cx="5192110" cy="763526"/>
          </a:xfrm>
        </p:spPr>
        <p:txBody>
          <a:bodyPr>
            <a:normAutofit/>
          </a:bodyPr>
          <a:lstStyle/>
          <a:p>
            <a:pPr algn="ctr"/>
            <a:r>
              <a:rPr lang="id-ID" sz="3600" dirty="0" err="1"/>
              <a:t>Naive</a:t>
            </a:r>
            <a:r>
              <a:rPr lang="id-ID" sz="3600" dirty="0"/>
              <a:t> </a:t>
            </a:r>
            <a:r>
              <a:rPr lang="id-ID" sz="3600" dirty="0" err="1"/>
              <a:t>Bayes</a:t>
            </a:r>
            <a:r>
              <a:rPr lang="id-ID" sz="3600" dirty="0"/>
              <a:t> </a:t>
            </a:r>
            <a:r>
              <a:rPr lang="id-ID" sz="3600" dirty="0" err="1"/>
              <a:t>Computation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D0552F-AB29-49D7-BB88-38778C5C5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06 - Naive Bayes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FEA8DE6-A1F4-48D3-A350-AC0DFEBF13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3714" y="1312606"/>
                <a:ext cx="8246070" cy="3353987"/>
              </a:xfrm>
            </p:spPr>
            <p:txBody>
              <a:bodyPr>
                <a:normAutofit/>
              </a:bodyPr>
              <a:lstStyle/>
              <a:p>
                <a:r>
                  <a:rPr lang="en-US" sz="1600" dirty="0"/>
                  <a:t>Rewrite</a:t>
                </a:r>
                <a:r>
                  <a:rPr lang="id-ID" sz="1600" dirty="0"/>
                  <a:t> </a:t>
                </a:r>
                <a:r>
                  <a:rPr lang="en-US" sz="1600" dirty="0"/>
                  <a:t>Bayes' theorem for </a:t>
                </a:r>
                <a:r>
                  <a:rPr lang="en-US" sz="1600" b="1" dirty="0">
                    <a:solidFill>
                      <a:srgbClr val="FFFF00"/>
                    </a:solidFill>
                  </a:rPr>
                  <a:t>a classification task</a:t>
                </a:r>
                <a:endParaRPr lang="id-ID" sz="1600" b="1" dirty="0">
                  <a:solidFill>
                    <a:srgbClr val="FFFF00"/>
                  </a:solidFill>
                </a:endParaRPr>
              </a:p>
              <a:p>
                <a:endParaRPr lang="id-ID" sz="16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d-ID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sSub>
                            <m:sSubPr>
                              <m:ctrlPr>
                                <a:rPr lang="id-ID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d-ID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d-ID" sz="16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id-ID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d-ID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d-ID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id-ID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d-ID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d-ID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d-ID" sz="16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id-ID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d-ID" sz="1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d-ID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id-ID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id-ID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d-ID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id-ID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id-ID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d-ID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d-ID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d-ID" sz="16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id-ID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d-ID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id-ID" sz="1600" dirty="0"/>
              </a:p>
              <a:p>
                <a:endParaRPr lang="id-ID" sz="1600" dirty="0"/>
              </a:p>
              <a:p>
                <a14:m>
                  <m:oMath xmlns:m="http://schemas.openxmlformats.org/officeDocument/2006/math">
                    <m:r>
                      <a:rPr lang="id-ID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 is the positive class,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d-ID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d-ID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 is the first feature for the instance, and </a:t>
                </a:r>
                <a14:m>
                  <m:oMath xmlns:m="http://schemas.openxmlformats.org/officeDocument/2006/math">
                    <m:r>
                      <a:rPr lang="id-ID" sz="1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id-ID" sz="1600" dirty="0"/>
                  <a:t> </a:t>
                </a:r>
                <a:r>
                  <a:rPr lang="en-US" sz="1600" dirty="0"/>
                  <a:t>is the number of features. </a:t>
                </a:r>
                <a:endParaRPr lang="id-ID" sz="1600" dirty="0"/>
              </a:p>
              <a:p>
                <a14:m>
                  <m:oMath xmlns:m="http://schemas.openxmlformats.org/officeDocument/2006/math">
                    <m:r>
                      <a:rPr lang="id-ID" sz="16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id-ID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d-ID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d-ID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d-ID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d-ID" sz="16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id-ID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d-ID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d-ID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 is </a:t>
                </a:r>
                <a:r>
                  <a:rPr lang="en-US" sz="1600" b="1" dirty="0">
                    <a:solidFill>
                      <a:srgbClr val="FFFF00"/>
                    </a:solidFill>
                  </a:rPr>
                  <a:t>constant for all inputs</a:t>
                </a:r>
                <a:r>
                  <a:rPr lang="en-US" sz="1600" dirty="0"/>
                  <a:t>, so we can omit it; the probability of</a:t>
                </a:r>
                <a:r>
                  <a:rPr lang="id-ID" sz="1600" dirty="0"/>
                  <a:t> </a:t>
                </a:r>
                <a:r>
                  <a:rPr lang="en-US" sz="1600" dirty="0"/>
                  <a:t>observing a particular feature in the training set does not vary for different test instances.</a:t>
                </a:r>
              </a:p>
              <a:p>
                <a:r>
                  <a:rPr lang="en-US" sz="1600" dirty="0"/>
                  <a:t>This leaves two terms: the prior class probability, </a:t>
                </a:r>
                <a14:m>
                  <m:oMath xmlns:m="http://schemas.openxmlformats.org/officeDocument/2006/math">
                    <m:r>
                      <a:rPr lang="id-ID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id-ID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d-ID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600" dirty="0"/>
                  <a:t>, and the conditional probability, </a:t>
                </a:r>
                <a14:m>
                  <m:oMath xmlns:m="http://schemas.openxmlformats.org/officeDocument/2006/math">
                    <m:r>
                      <a:rPr lang="id-ID" sz="1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id-ID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d-ID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d-ID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d-ID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d-ID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id-ID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d-ID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d-ID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r>
                          <a:rPr lang="id-ID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600" dirty="0"/>
                  <a:t>. </a:t>
                </a:r>
                <a:r>
                  <a:rPr lang="en-US" sz="1600" b="1" dirty="0">
                    <a:solidFill>
                      <a:srgbClr val="FFFF00"/>
                    </a:solidFill>
                  </a:rPr>
                  <a:t>Naive Bayes estimates these terms using maximum a posteriori estimation</a:t>
                </a:r>
                <a:r>
                  <a:rPr lang="id-ID" sz="1600" b="1" dirty="0">
                    <a:solidFill>
                      <a:srgbClr val="FFFF00"/>
                    </a:solidFill>
                  </a:rPr>
                  <a:t> (MAP)</a:t>
                </a:r>
                <a:r>
                  <a:rPr lang="en-US" sz="1600" dirty="0"/>
                  <a:t>. </a:t>
                </a:r>
                <a:endParaRPr lang="id-ID" sz="1600" dirty="0"/>
              </a:p>
              <a:p>
                <a14:m>
                  <m:oMath xmlns:m="http://schemas.openxmlformats.org/officeDocument/2006/math">
                    <m:r>
                      <a:rPr lang="id-ID" sz="1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id-ID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d-ID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600" dirty="0"/>
                  <a:t> is</a:t>
                </a:r>
                <a:r>
                  <a:rPr lang="id-ID" sz="1600" dirty="0"/>
                  <a:t> </a:t>
                </a:r>
                <a:r>
                  <a:rPr lang="en-US" sz="1600" dirty="0"/>
                  <a:t>simply the frequency of each class in the training set.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FEA8DE6-A1F4-48D3-A350-AC0DFEBF13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3714" y="1312606"/>
                <a:ext cx="8246070" cy="3353987"/>
              </a:xfrm>
              <a:blipFill>
                <a:blip r:embed="rId2"/>
                <a:stretch>
                  <a:fillRect l="-296" t="-544" b="-1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8186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79DE64B-8F62-4A34-89A6-4AD3BFE2A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4745" y="224337"/>
            <a:ext cx="5192110" cy="763526"/>
          </a:xfrm>
        </p:spPr>
        <p:txBody>
          <a:bodyPr>
            <a:normAutofit/>
          </a:bodyPr>
          <a:lstStyle/>
          <a:p>
            <a:pPr algn="ctr"/>
            <a:r>
              <a:rPr lang="id-ID" sz="3600" dirty="0" err="1"/>
              <a:t>Naive</a:t>
            </a:r>
            <a:r>
              <a:rPr lang="id-ID" sz="3600" dirty="0"/>
              <a:t> </a:t>
            </a:r>
            <a:r>
              <a:rPr lang="id-ID" sz="3600" dirty="0" err="1"/>
              <a:t>Bayes</a:t>
            </a:r>
            <a:r>
              <a:rPr lang="id-ID" sz="3600" dirty="0"/>
              <a:t> </a:t>
            </a:r>
            <a:r>
              <a:rPr lang="id-ID" sz="3600" dirty="0" err="1"/>
              <a:t>Computation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D0552F-AB29-49D7-BB88-38778C5C5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06 - Naive Bayes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FEA8DE6-A1F4-48D3-A350-AC0DFEBF13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3714" y="1312606"/>
                <a:ext cx="8246070" cy="3353987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id-ID" sz="1800" dirty="0"/>
                  <a:t>Performing </a:t>
                </a:r>
                <a:r>
                  <a:rPr lang="en-US" sz="1800" b="1" dirty="0">
                    <a:solidFill>
                      <a:srgbClr val="FFFF00"/>
                    </a:solidFill>
                  </a:rPr>
                  <a:t>maximum a posteriori estimation</a:t>
                </a:r>
                <a:r>
                  <a:rPr lang="id-ID" sz="1800" b="1" dirty="0">
                    <a:solidFill>
                      <a:srgbClr val="FFFF00"/>
                    </a:solidFill>
                  </a:rPr>
                  <a:t> (MAP) in </a:t>
                </a:r>
                <a:r>
                  <a:rPr lang="id-ID" sz="1800" b="1" dirty="0" err="1">
                    <a:solidFill>
                      <a:srgbClr val="FFFF00"/>
                    </a:solidFill>
                  </a:rPr>
                  <a:t>Naive</a:t>
                </a:r>
                <a:r>
                  <a:rPr lang="id-ID" sz="1800" b="1" dirty="0">
                    <a:solidFill>
                      <a:srgbClr val="FFFF00"/>
                    </a:solidFill>
                  </a:rPr>
                  <a:t> </a:t>
                </a:r>
                <a:r>
                  <a:rPr lang="id-ID" sz="1800" b="1" dirty="0" err="1">
                    <a:solidFill>
                      <a:srgbClr val="FFFF00"/>
                    </a:solidFill>
                  </a:rPr>
                  <a:t>Bayes</a:t>
                </a:r>
                <a:endParaRPr lang="id-ID" sz="1800" dirty="0"/>
              </a:p>
              <a:p>
                <a:pPr>
                  <a:lnSpc>
                    <a:spcPct val="110000"/>
                  </a:lnSpc>
                </a:pPr>
                <a:endParaRPr lang="id-ID" sz="1800" dirty="0"/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d-ID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sSub>
                            <m:sSubPr>
                              <m:ctrlPr>
                                <a:rPr lang="id-ID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d-ID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d-ID" sz="18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id-ID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d-ID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d-ID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id-ID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d-ID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d-ID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d-ID" sz="18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id-ID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d-ID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d-ID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id-ID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id-ID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d-ID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id-ID" sz="1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id-ID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d-ID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d-ID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d-ID" sz="18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id-ID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d-ID" sz="1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  <m:oMath xmlns:m="http://schemas.openxmlformats.org/officeDocument/2006/math">
                      <m:r>
                        <a:rPr lang="id-ID" sz="1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d-ID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sSub>
                            <m:sSubPr>
                              <m:ctrlPr>
                                <a:rPr lang="id-ID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d-ID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d-ID" sz="18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id-ID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d-ID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id-ID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id-ID" sz="1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d-ID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id-ID" sz="1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d-ID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d-ID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d-ID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id-ID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id-ID" sz="1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d-ID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d-ID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d-ID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r>
                            <a:rPr lang="id-ID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id-ID" sz="1800" b="0" i="1" smtClean="0">
                          <a:latin typeface="Cambria Math" panose="02040503050406030204" pitchFamily="18" charset="0"/>
                        </a:rPr>
                        <m:t>….</m:t>
                      </m:r>
                      <m:r>
                        <a:rPr lang="id-ID" sz="1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d-ID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d-ID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d-ID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lang="id-ID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id-ID" sz="1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d-ID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sSub>
                            <m:sSubPr>
                              <m:ctrlPr>
                                <a:rPr lang="id-ID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d-ID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d-ID" sz="18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id-ID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d-ID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id-ID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id-ID" sz="1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d-ID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nary>
                        <m:naryPr>
                          <m:chr m:val="∏"/>
                          <m:limLoc m:val="subSup"/>
                          <m:ctrlPr>
                            <a:rPr lang="id-ID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id-ID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d-ID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d-ID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id-ID" sz="1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id-ID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d-ID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d-ID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d-ID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id-ID" sz="1800" dirty="0"/>
              </a:p>
              <a:p>
                <a:pPr marL="0" indent="0" algn="ctr">
                  <a:lnSpc>
                    <a:spcPct val="110000"/>
                  </a:lnSpc>
                  <a:buNone/>
                </a:pPr>
                <a:endParaRPr lang="id-ID" sz="1800" dirty="0"/>
              </a:p>
              <a:p>
                <a:pPr>
                  <a:lnSpc>
                    <a:spcPct val="110000"/>
                  </a:lnSpc>
                </a:pPr>
                <a:r>
                  <a:rPr lang="id-ID" sz="1800" dirty="0"/>
                  <a:t>The </a:t>
                </a:r>
                <a:r>
                  <a:rPr lang="id-ID" sz="1800" b="1" dirty="0" err="1">
                    <a:solidFill>
                      <a:srgbClr val="FFFF00"/>
                    </a:solidFill>
                  </a:rPr>
                  <a:t>predicted</a:t>
                </a:r>
                <a:r>
                  <a:rPr lang="id-ID" sz="1800" b="1" dirty="0">
                    <a:solidFill>
                      <a:srgbClr val="FFFF00"/>
                    </a:solidFill>
                  </a:rPr>
                  <a:t> </a:t>
                </a:r>
                <a:r>
                  <a:rPr lang="id-ID" sz="1800" b="1" dirty="0" err="1">
                    <a:solidFill>
                      <a:srgbClr val="FFFF00"/>
                    </a:solidFill>
                  </a:rPr>
                  <a:t>class</a:t>
                </a:r>
                <a:r>
                  <a:rPr lang="id-ID" sz="1800" b="1" dirty="0">
                    <a:solidFill>
                      <a:srgbClr val="FFFF00"/>
                    </a:solidFill>
                  </a:rPr>
                  <a:t> </a:t>
                </a:r>
                <a:r>
                  <a:rPr lang="id-ID" sz="1800" dirty="0" err="1"/>
                  <a:t>is</a:t>
                </a:r>
                <a:r>
                  <a:rPr lang="id-ID" sz="1800" dirty="0"/>
                  <a:t> </a:t>
                </a:r>
                <a:r>
                  <a:rPr lang="id-ID" sz="1800" dirty="0" err="1"/>
                  <a:t>given</a:t>
                </a:r>
                <a:r>
                  <a:rPr lang="id-ID" sz="1800" dirty="0"/>
                  <a:t> </a:t>
                </a:r>
                <a:r>
                  <a:rPr lang="id-ID" sz="1800" dirty="0" err="1"/>
                  <a:t>by</a:t>
                </a:r>
                <a:r>
                  <a:rPr lang="id-ID" sz="1800" dirty="0"/>
                  <a:t>: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1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id-ID" sz="18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d-ID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1800" b="0" i="1" smtClean="0">
                              <a:latin typeface="Cambria Math" panose="02040503050406030204" pitchFamily="18" charset="0"/>
                            </a:rPr>
                            <m:t>𝑎𝑟𝑔𝑚𝑎𝑥</m:t>
                          </m:r>
                        </m:e>
                        <m:sub>
                          <m:r>
                            <a:rPr lang="id-ID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id-ID" sz="1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d-ID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nary>
                        <m:naryPr>
                          <m:chr m:val="∏"/>
                          <m:limLoc m:val="subSup"/>
                          <m:ctrlPr>
                            <a:rPr lang="id-ID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id-ID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d-ID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d-ID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id-ID" sz="1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id-ID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d-ID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d-ID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d-ID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id-ID" sz="1800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FEA8DE6-A1F4-48D3-A350-AC0DFEBF13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3714" y="1312606"/>
                <a:ext cx="8246070" cy="3353987"/>
              </a:xfrm>
              <a:blipFill>
                <a:blip r:embed="rId2"/>
                <a:stretch>
                  <a:fillRect l="-370" t="-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3409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B55161-CAD8-4993-93ED-31FFDB8A9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5255" y="224337"/>
            <a:ext cx="4915790" cy="763526"/>
          </a:xfrm>
        </p:spPr>
        <p:txBody>
          <a:bodyPr>
            <a:normAutofit/>
          </a:bodyPr>
          <a:lstStyle/>
          <a:p>
            <a:pPr algn="ctr"/>
            <a:r>
              <a:rPr lang="id-ID" sz="4000" dirty="0" err="1"/>
              <a:t>Assumptions</a:t>
            </a:r>
            <a:r>
              <a:rPr lang="id-ID" sz="4000" dirty="0"/>
              <a:t> </a:t>
            </a:r>
            <a:r>
              <a:rPr lang="id-ID" sz="4000" dirty="0" err="1"/>
              <a:t>of</a:t>
            </a:r>
            <a:r>
              <a:rPr lang="id-ID" sz="4000" dirty="0"/>
              <a:t> NB</a:t>
            </a:r>
            <a:endParaRPr lang="en-US" sz="4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7B55BC-807A-45C6-A0C4-23AA755B5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1450428"/>
            <a:ext cx="8460828" cy="3216166"/>
          </a:xfrm>
        </p:spPr>
        <p:txBody>
          <a:bodyPr>
            <a:normAutofit/>
          </a:bodyPr>
          <a:lstStyle/>
          <a:p>
            <a:r>
              <a:rPr lang="id-ID" sz="2400" dirty="0"/>
              <a:t>T</a:t>
            </a:r>
            <a:r>
              <a:rPr lang="en-US" sz="2400" dirty="0"/>
              <a:t>he features are </a:t>
            </a:r>
            <a:r>
              <a:rPr lang="en-US" sz="2400" b="1" dirty="0">
                <a:solidFill>
                  <a:srgbClr val="FFFF00"/>
                </a:solidFill>
              </a:rPr>
              <a:t>conditionally</a:t>
            </a:r>
            <a:r>
              <a:rPr lang="id-ID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>
                <a:solidFill>
                  <a:srgbClr val="FFFF00"/>
                </a:solidFill>
              </a:rPr>
              <a:t>independent </a:t>
            </a:r>
            <a:r>
              <a:rPr lang="en-US" sz="2400" dirty="0"/>
              <a:t>given the response variable</a:t>
            </a:r>
            <a:r>
              <a:rPr lang="id-ID" sz="2400" dirty="0"/>
              <a:t>.</a:t>
            </a:r>
          </a:p>
          <a:p>
            <a:endParaRPr lang="id-ID" sz="2400" dirty="0"/>
          </a:p>
          <a:p>
            <a:r>
              <a:rPr lang="id-ID" sz="2400" dirty="0"/>
              <a:t>T</a:t>
            </a:r>
            <a:r>
              <a:rPr lang="en-US" sz="2400" dirty="0"/>
              <a:t>raining</a:t>
            </a:r>
            <a:r>
              <a:rPr lang="id-ID" sz="2400" dirty="0"/>
              <a:t> </a:t>
            </a:r>
            <a:r>
              <a:rPr lang="en-US" sz="2400" dirty="0"/>
              <a:t>instances are </a:t>
            </a:r>
            <a:r>
              <a:rPr lang="en-US" sz="2400" b="1" dirty="0">
                <a:solidFill>
                  <a:srgbClr val="FFFF00"/>
                </a:solidFill>
              </a:rPr>
              <a:t>independent and identically</a:t>
            </a:r>
            <a:r>
              <a:rPr lang="id-ID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>
                <a:solidFill>
                  <a:srgbClr val="FFFF00"/>
                </a:solidFill>
              </a:rPr>
              <a:t>distributed (</a:t>
            </a:r>
            <a:r>
              <a:rPr lang="en-US" sz="2400" b="1" dirty="0" err="1">
                <a:solidFill>
                  <a:srgbClr val="FFFF00"/>
                </a:solidFill>
              </a:rPr>
              <a:t>i.i.d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  <a:r>
              <a:rPr lang="en-US" sz="2400" dirty="0"/>
              <a:t>, this means that training instances are independent from each other and</a:t>
            </a:r>
            <a:r>
              <a:rPr lang="id-ID" sz="2400" dirty="0"/>
              <a:t> </a:t>
            </a:r>
            <a:r>
              <a:rPr lang="en-US" sz="2400" dirty="0"/>
              <a:t>are drawn from the same probability distribution</a:t>
            </a:r>
            <a:r>
              <a:rPr lang="id-ID" sz="2400" dirty="0"/>
              <a:t>.</a:t>
            </a:r>
            <a:endParaRPr lang="en-US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9C6C7F-B67F-4093-AFF2-5EF41AAD9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06 - Naive Bayes</a:t>
            </a:r>
          </a:p>
        </p:txBody>
      </p:sp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44414" y="238372"/>
            <a:ext cx="6742386" cy="541091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latin typeface="+mn-lt"/>
              </a:rPr>
              <a:t>N</a:t>
            </a:r>
            <a:r>
              <a:rPr lang="id-ID" dirty="0" err="1">
                <a:latin typeface="+mn-lt"/>
              </a:rPr>
              <a:t>aive</a:t>
            </a:r>
            <a:r>
              <a:rPr lang="id-ID" dirty="0">
                <a:latin typeface="+mn-lt"/>
              </a:rPr>
              <a:t> </a:t>
            </a:r>
            <a:r>
              <a:rPr lang="id-ID" dirty="0" err="1">
                <a:latin typeface="+mn-lt"/>
              </a:rPr>
              <a:t>Bayes</a:t>
            </a:r>
            <a:r>
              <a:rPr lang="id-ID" dirty="0">
                <a:latin typeface="+mn-lt"/>
              </a:rPr>
              <a:t> </a:t>
            </a:r>
            <a:r>
              <a:rPr lang="id-ID" dirty="0" err="1">
                <a:latin typeface="+mn-lt"/>
              </a:rPr>
              <a:t>Types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19B958-B73F-46C1-8624-75E75FF3D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Machine Learning 2021 - Materi 06 - Naive Bayes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37967CB-C3CC-42BD-8755-CDAE2C20B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882" y="1061545"/>
            <a:ext cx="6730291" cy="3626952"/>
          </a:xfrm>
        </p:spPr>
        <p:txBody>
          <a:bodyPr>
            <a:normAutofit/>
          </a:bodyPr>
          <a:lstStyle/>
          <a:p>
            <a:pPr algn="l"/>
            <a:r>
              <a:rPr lang="en-US" sz="1600" b="1" i="0" dirty="0">
                <a:solidFill>
                  <a:srgbClr val="292929"/>
                </a:solidFill>
                <a:effectLst/>
                <a:latin typeface="+mj-lt"/>
              </a:rPr>
              <a:t>Multinomial Naive Bayes</a:t>
            </a:r>
            <a:r>
              <a:rPr lang="id-ID" sz="1600" b="1" i="0" dirty="0">
                <a:solidFill>
                  <a:srgbClr val="292929"/>
                </a:solidFill>
                <a:effectLst/>
                <a:latin typeface="+mj-lt"/>
              </a:rPr>
              <a:t> </a:t>
            </a:r>
            <a:r>
              <a:rPr lang="id-ID" sz="1600" b="0" i="0" dirty="0">
                <a:solidFill>
                  <a:srgbClr val="292929"/>
                </a:solidFill>
                <a:effectLst/>
                <a:latin typeface="+mj-lt"/>
              </a:rPr>
              <a:t>– </a:t>
            </a:r>
            <a:r>
              <a:rPr lang="id-ID" sz="1600" b="1" i="0" dirty="0">
                <a:solidFill>
                  <a:srgbClr val="C00000"/>
                </a:solidFill>
                <a:effectLst/>
                <a:latin typeface="+mj-lt"/>
              </a:rPr>
              <a:t>M</a:t>
            </a:r>
            <a:r>
              <a:rPr lang="en-US" sz="1600" b="1" i="0" dirty="0" err="1">
                <a:solidFill>
                  <a:srgbClr val="C00000"/>
                </a:solidFill>
                <a:effectLst/>
                <a:latin typeface="+mj-lt"/>
              </a:rPr>
              <a:t>ostly</a:t>
            </a:r>
            <a:r>
              <a:rPr lang="en-US" sz="1600" b="1" i="0" dirty="0">
                <a:solidFill>
                  <a:srgbClr val="C00000"/>
                </a:solidFill>
                <a:effectLst/>
                <a:latin typeface="+mj-lt"/>
              </a:rPr>
              <a:t> used for document classification problem</a:t>
            </a:r>
            <a:r>
              <a:rPr lang="en-US" sz="1600" b="0" i="0" dirty="0">
                <a:solidFill>
                  <a:srgbClr val="292929"/>
                </a:solidFill>
                <a:effectLst/>
                <a:latin typeface="+mj-lt"/>
              </a:rPr>
              <a:t>, </a:t>
            </a:r>
            <a:r>
              <a:rPr lang="en-US" sz="1600" b="0" i="0" dirty="0" err="1">
                <a:solidFill>
                  <a:srgbClr val="292929"/>
                </a:solidFill>
                <a:effectLst/>
                <a:latin typeface="+mj-lt"/>
              </a:rPr>
              <a:t>i.e</a:t>
            </a:r>
            <a:r>
              <a:rPr lang="en-US" sz="1600" b="0" i="0" dirty="0">
                <a:solidFill>
                  <a:srgbClr val="292929"/>
                </a:solidFill>
                <a:effectLst/>
                <a:latin typeface="+mj-lt"/>
              </a:rPr>
              <a:t> whether a document belongs to the category of sports, politics, technology etc. </a:t>
            </a:r>
            <a:r>
              <a:rPr lang="en-US" sz="1600" b="1" i="0" dirty="0">
                <a:effectLst/>
                <a:latin typeface="+mj-lt"/>
              </a:rPr>
              <a:t>The features/predictors </a:t>
            </a:r>
            <a:r>
              <a:rPr lang="en-US" sz="1600" b="0" i="0" dirty="0">
                <a:solidFill>
                  <a:srgbClr val="292929"/>
                </a:solidFill>
                <a:effectLst/>
                <a:latin typeface="+mj-lt"/>
              </a:rPr>
              <a:t>used by the classifier are </a:t>
            </a:r>
            <a:r>
              <a:rPr lang="en-US" sz="1600" b="1" i="0" dirty="0">
                <a:effectLst/>
                <a:latin typeface="+mj-lt"/>
              </a:rPr>
              <a:t>the frequency of the words </a:t>
            </a:r>
            <a:r>
              <a:rPr lang="en-US" sz="1600" b="0" i="0" dirty="0">
                <a:solidFill>
                  <a:srgbClr val="292929"/>
                </a:solidFill>
                <a:effectLst/>
                <a:latin typeface="+mj-lt"/>
              </a:rPr>
              <a:t>present in the document.</a:t>
            </a:r>
            <a:endParaRPr lang="id-ID" sz="1600" b="0" i="0" dirty="0">
              <a:solidFill>
                <a:srgbClr val="292929"/>
              </a:solidFill>
              <a:effectLst/>
              <a:latin typeface="+mj-lt"/>
            </a:endParaRPr>
          </a:p>
          <a:p>
            <a:pPr algn="l"/>
            <a:endParaRPr lang="id-ID" sz="1600" dirty="0">
              <a:solidFill>
                <a:srgbClr val="292929"/>
              </a:solidFill>
              <a:latin typeface="+mj-lt"/>
            </a:endParaRPr>
          </a:p>
          <a:p>
            <a:pPr algn="l"/>
            <a:r>
              <a:rPr lang="en-US" sz="1600" b="1" i="0" dirty="0">
                <a:solidFill>
                  <a:srgbClr val="292929"/>
                </a:solidFill>
                <a:effectLst/>
                <a:latin typeface="+mj-lt"/>
              </a:rPr>
              <a:t>Bernoulli Naive Baye</a:t>
            </a:r>
            <a:r>
              <a:rPr lang="id-ID" sz="1600" b="0" i="0" dirty="0">
                <a:solidFill>
                  <a:srgbClr val="292929"/>
                </a:solidFill>
                <a:effectLst/>
                <a:latin typeface="+mj-lt"/>
              </a:rPr>
              <a:t>s – S</a:t>
            </a:r>
            <a:r>
              <a:rPr lang="en-US" sz="1600" b="0" i="0" dirty="0" err="1">
                <a:solidFill>
                  <a:srgbClr val="292929"/>
                </a:solidFill>
                <a:effectLst/>
                <a:latin typeface="+mj-lt"/>
              </a:rPr>
              <a:t>imilar</a:t>
            </a:r>
            <a:r>
              <a:rPr lang="id-ID" sz="1600" b="0" i="0" dirty="0">
                <a:solidFill>
                  <a:srgbClr val="292929"/>
                </a:solidFill>
                <a:effectLst/>
                <a:latin typeface="+mj-lt"/>
              </a:rPr>
              <a:t> </a:t>
            </a:r>
            <a:r>
              <a:rPr lang="en-US" sz="1600" b="0" i="0" dirty="0">
                <a:solidFill>
                  <a:srgbClr val="292929"/>
                </a:solidFill>
                <a:effectLst/>
                <a:latin typeface="+mj-lt"/>
              </a:rPr>
              <a:t>to the multinomial </a:t>
            </a:r>
            <a:r>
              <a:rPr lang="id-ID" sz="1600" b="0" i="0" dirty="0" err="1">
                <a:solidFill>
                  <a:srgbClr val="292929"/>
                </a:solidFill>
                <a:effectLst/>
                <a:latin typeface="+mj-lt"/>
              </a:rPr>
              <a:t>one</a:t>
            </a:r>
            <a:r>
              <a:rPr lang="id-ID" sz="1600" b="0" i="0" dirty="0">
                <a:solidFill>
                  <a:srgbClr val="292929"/>
                </a:solidFill>
                <a:effectLst/>
                <a:latin typeface="+mj-lt"/>
              </a:rPr>
              <a:t> </a:t>
            </a:r>
            <a:r>
              <a:rPr lang="en-US" sz="1600" b="0" i="0" dirty="0">
                <a:solidFill>
                  <a:srgbClr val="292929"/>
                </a:solidFill>
                <a:effectLst/>
                <a:latin typeface="+mj-lt"/>
              </a:rPr>
              <a:t>but </a:t>
            </a:r>
            <a:r>
              <a:rPr lang="en-US" sz="1600" b="1" i="0" dirty="0">
                <a:effectLst/>
                <a:latin typeface="+mj-lt"/>
              </a:rPr>
              <a:t>the predictors are </a:t>
            </a:r>
            <a:r>
              <a:rPr lang="id-ID" sz="1600" b="1" dirty="0">
                <a:latin typeface="+mj-lt"/>
              </a:rPr>
              <a:t>B</a:t>
            </a:r>
            <a:r>
              <a:rPr lang="en-US" sz="1600" b="1" i="0" dirty="0" err="1">
                <a:effectLst/>
                <a:latin typeface="+mj-lt"/>
              </a:rPr>
              <a:t>oolean</a:t>
            </a:r>
            <a:r>
              <a:rPr lang="en-US" sz="1600" b="1" i="0" dirty="0">
                <a:effectLst/>
                <a:latin typeface="+mj-lt"/>
              </a:rPr>
              <a:t> variables</a:t>
            </a:r>
            <a:r>
              <a:rPr lang="en-US" sz="1600" b="0" i="0" dirty="0">
                <a:solidFill>
                  <a:srgbClr val="292929"/>
                </a:solidFill>
                <a:effectLst/>
                <a:latin typeface="+mj-lt"/>
              </a:rPr>
              <a:t>. The parameters that </a:t>
            </a:r>
            <a:r>
              <a:rPr lang="id-ID" sz="1600" b="0" i="0" dirty="0" err="1">
                <a:solidFill>
                  <a:srgbClr val="292929"/>
                </a:solidFill>
                <a:effectLst/>
                <a:latin typeface="+mj-lt"/>
              </a:rPr>
              <a:t>is</a:t>
            </a:r>
            <a:r>
              <a:rPr lang="id-ID" sz="1600" b="0" i="0" dirty="0">
                <a:solidFill>
                  <a:srgbClr val="292929"/>
                </a:solidFill>
                <a:effectLst/>
                <a:latin typeface="+mj-lt"/>
              </a:rPr>
              <a:t> </a:t>
            </a:r>
            <a:r>
              <a:rPr lang="en-US" sz="1600" b="0" i="0" dirty="0">
                <a:solidFill>
                  <a:srgbClr val="292929"/>
                </a:solidFill>
                <a:effectLst/>
                <a:latin typeface="+mj-lt"/>
              </a:rPr>
              <a:t>use</a:t>
            </a:r>
            <a:r>
              <a:rPr lang="id-ID" sz="1600" b="0" i="0" dirty="0">
                <a:solidFill>
                  <a:srgbClr val="292929"/>
                </a:solidFill>
                <a:effectLst/>
                <a:latin typeface="+mj-lt"/>
              </a:rPr>
              <a:t>d</a:t>
            </a:r>
            <a:r>
              <a:rPr lang="en-US" sz="1600" b="0" i="0" dirty="0">
                <a:solidFill>
                  <a:srgbClr val="292929"/>
                </a:solidFill>
                <a:effectLst/>
                <a:latin typeface="+mj-lt"/>
              </a:rPr>
              <a:t> to predict the class variable take up only values yes or no, for example if a word occurs in the text or not.</a:t>
            </a:r>
          </a:p>
          <a:p>
            <a:pPr algn="l"/>
            <a:endParaRPr lang="id-ID" sz="1600" b="0" i="0" dirty="0">
              <a:solidFill>
                <a:srgbClr val="292929"/>
              </a:solidFill>
              <a:effectLst/>
              <a:latin typeface="+mj-lt"/>
            </a:endParaRPr>
          </a:p>
          <a:p>
            <a:pPr algn="l"/>
            <a:r>
              <a:rPr lang="en-US" sz="1600" b="1" i="0" dirty="0">
                <a:solidFill>
                  <a:srgbClr val="292929"/>
                </a:solidFill>
                <a:effectLst/>
                <a:latin typeface="+mj-lt"/>
              </a:rPr>
              <a:t>Gaussian Naive Bayes</a:t>
            </a:r>
            <a:r>
              <a:rPr lang="id-ID" sz="1600" b="1" i="0" dirty="0">
                <a:solidFill>
                  <a:srgbClr val="292929"/>
                </a:solidFill>
                <a:effectLst/>
                <a:latin typeface="+mj-lt"/>
              </a:rPr>
              <a:t> </a:t>
            </a:r>
            <a:r>
              <a:rPr lang="id-ID" sz="1600" b="0" i="0" dirty="0">
                <a:solidFill>
                  <a:srgbClr val="292929"/>
                </a:solidFill>
                <a:effectLst/>
                <a:latin typeface="+mj-lt"/>
              </a:rPr>
              <a:t>– </a:t>
            </a:r>
            <a:r>
              <a:rPr lang="en-US" sz="1600" b="0" i="0" dirty="0">
                <a:solidFill>
                  <a:srgbClr val="292929"/>
                </a:solidFill>
                <a:effectLst/>
                <a:latin typeface="+mj-lt"/>
              </a:rPr>
              <a:t>When</a:t>
            </a:r>
            <a:r>
              <a:rPr lang="id-ID" sz="1600" b="0" i="0" dirty="0">
                <a:solidFill>
                  <a:srgbClr val="292929"/>
                </a:solidFill>
                <a:effectLst/>
                <a:latin typeface="+mj-lt"/>
              </a:rPr>
              <a:t> </a:t>
            </a:r>
            <a:r>
              <a:rPr lang="en-US" sz="1600" b="1" i="0" dirty="0">
                <a:effectLst/>
                <a:latin typeface="+mj-lt"/>
              </a:rPr>
              <a:t>the predictors take up a continuous value and are not discrete</a:t>
            </a:r>
            <a:r>
              <a:rPr lang="en-US" sz="1600" b="0" i="0" dirty="0">
                <a:solidFill>
                  <a:srgbClr val="292929"/>
                </a:solidFill>
                <a:effectLst/>
                <a:latin typeface="+mj-lt"/>
              </a:rPr>
              <a:t>, assume</a:t>
            </a:r>
            <a:r>
              <a:rPr lang="id-ID" sz="1600" b="0" i="0" dirty="0">
                <a:solidFill>
                  <a:srgbClr val="292929"/>
                </a:solidFill>
                <a:effectLst/>
                <a:latin typeface="+mj-lt"/>
              </a:rPr>
              <a:t>d</a:t>
            </a:r>
            <a:r>
              <a:rPr lang="en-US" sz="1600" b="0" i="0" dirty="0">
                <a:solidFill>
                  <a:srgbClr val="292929"/>
                </a:solidFill>
                <a:effectLst/>
                <a:latin typeface="+mj-lt"/>
              </a:rPr>
              <a:t> that these values are sampled from a </a:t>
            </a:r>
            <a:r>
              <a:rPr lang="id-ID" sz="1600" b="0" i="0" dirty="0">
                <a:solidFill>
                  <a:srgbClr val="292929"/>
                </a:solidFill>
                <a:effectLst/>
                <a:latin typeface="+mj-lt"/>
              </a:rPr>
              <a:t>G</a:t>
            </a:r>
            <a:r>
              <a:rPr lang="en-US" sz="1600" b="0" i="0" dirty="0" err="1">
                <a:solidFill>
                  <a:srgbClr val="292929"/>
                </a:solidFill>
                <a:effectLst/>
                <a:latin typeface="+mj-lt"/>
              </a:rPr>
              <a:t>aussian</a:t>
            </a:r>
            <a:r>
              <a:rPr lang="en-US" sz="1600" b="0" i="0" dirty="0">
                <a:solidFill>
                  <a:srgbClr val="292929"/>
                </a:solidFill>
                <a:effectLst/>
                <a:latin typeface="+mj-lt"/>
              </a:rPr>
              <a:t> distribution.</a:t>
            </a:r>
          </a:p>
          <a:p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27531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44414" y="238372"/>
            <a:ext cx="6742386" cy="541091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latin typeface="+mn-lt"/>
              </a:rPr>
              <a:t>L</a:t>
            </a:r>
            <a:r>
              <a:rPr lang="id-ID" dirty="0" err="1">
                <a:latin typeface="+mn-lt"/>
              </a:rPr>
              <a:t>et’s</a:t>
            </a:r>
            <a:r>
              <a:rPr lang="id-ID" dirty="0">
                <a:latin typeface="+mn-lt"/>
              </a:rPr>
              <a:t> </a:t>
            </a:r>
            <a:r>
              <a:rPr lang="id-ID" dirty="0" err="1">
                <a:latin typeface="+mn-lt"/>
              </a:rPr>
              <a:t>Watch</a:t>
            </a:r>
            <a:r>
              <a:rPr lang="id-ID" dirty="0">
                <a:latin typeface="+mn-lt"/>
              </a:rPr>
              <a:t> a Film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19B958-B73F-46C1-8624-75E75FF3D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Machine Learning 2021 - Materi 06 - Naive Bayes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Naive Bayes, Clearly Explained!!!">
            <a:hlinkClick r:id="" action="ppaction://media"/>
            <a:extLst>
              <a:ext uri="{FF2B5EF4-FFF2-40B4-BE49-F238E27FC236}">
                <a16:creationId xmlns:a16="http://schemas.microsoft.com/office/drawing/2014/main" id="{95A355D2-1813-464C-8816-4544C5B9544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9175" y="1268413"/>
            <a:ext cx="6078538" cy="3419475"/>
          </a:xfrm>
        </p:spPr>
      </p:pic>
    </p:spTree>
    <p:extLst>
      <p:ext uri="{BB962C8B-B14F-4D97-AF65-F5344CB8AC3E}">
        <p14:creationId xmlns:p14="http://schemas.microsoft.com/office/powerpoint/2010/main" val="1853175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17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185E14-E40C-41E6-BBD6-DD3F649D7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229" y="128684"/>
            <a:ext cx="5231100" cy="1037964"/>
          </a:xfrm>
        </p:spPr>
        <p:txBody>
          <a:bodyPr>
            <a:noAutofit/>
          </a:bodyPr>
          <a:lstStyle/>
          <a:p>
            <a:pPr algn="ctr"/>
            <a:r>
              <a:rPr lang="en-US" sz="4400" b="1" dirty="0"/>
              <a:t>E</a:t>
            </a:r>
            <a:r>
              <a:rPr lang="id-ID" sz="4400" b="1" dirty="0" err="1"/>
              <a:t>xercise</a:t>
            </a:r>
            <a:endParaRPr lang="en-US" sz="4400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A8037663-CE4A-494F-8E6F-42DF2254E5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002" y="1352877"/>
            <a:ext cx="3387227" cy="334803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612ED2-6A1D-4274-8A10-9EE09A45D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06 - Naive Bayes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B2F8EB-BDA7-4D21-880D-1CED48839730}"/>
              </a:ext>
            </a:extLst>
          </p:cNvPr>
          <p:cNvSpPr txBox="1"/>
          <p:nvPr/>
        </p:nvSpPr>
        <p:spPr>
          <a:xfrm>
            <a:off x="4046483" y="1457236"/>
            <a:ext cx="4730750" cy="3139321"/>
          </a:xfrm>
          <a:prstGeom prst="rect">
            <a:avLst/>
          </a:prstGeom>
          <a:noFill/>
        </p:spPr>
        <p:txBody>
          <a:bodyPr wrap="square">
            <a:normAutofit fontScale="85000" lnSpcReduction="20000"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FFF00"/>
                </a:solidFill>
                <a:effectLst/>
                <a:latin typeface="+mj-lt"/>
                <a:cs typeface="Calibri" panose="020F0502020204030204" pitchFamily="34" charset="0"/>
              </a:rPr>
              <a:t>Classify</a:t>
            </a:r>
            <a:r>
              <a:rPr lang="id-ID" b="0" i="0" dirty="0">
                <a:solidFill>
                  <a:schemeClr val="bg1"/>
                </a:solidFill>
                <a:effectLst/>
                <a:latin typeface="+mj-lt"/>
                <a:cs typeface="Calibri" panose="020F0502020204030204" pitchFamily="34" charset="0"/>
              </a:rPr>
              <a:t> </a:t>
            </a:r>
            <a:r>
              <a:rPr lang="en-US" b="0" i="0" dirty="0">
                <a:solidFill>
                  <a:schemeClr val="bg1"/>
                </a:solidFill>
                <a:effectLst/>
                <a:latin typeface="+mj-lt"/>
                <a:cs typeface="Calibri" panose="020F0502020204030204" pitchFamily="34" charset="0"/>
              </a:rPr>
              <a:t>whether the day is suitable for playing golf, given the features of the day. </a:t>
            </a:r>
            <a:endParaRPr lang="id-ID" b="0" i="0" dirty="0">
              <a:solidFill>
                <a:schemeClr val="bg1"/>
              </a:solidFill>
              <a:effectLst/>
              <a:latin typeface="+mj-lt"/>
              <a:cs typeface="Calibri" panose="020F050202020403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id-ID" dirty="0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+mj-lt"/>
                <a:cs typeface="Calibri" panose="020F0502020204030204" pitchFamily="34" charset="0"/>
              </a:rPr>
              <a:t>The </a:t>
            </a:r>
            <a:r>
              <a:rPr lang="en-US" b="1" i="0" dirty="0">
                <a:solidFill>
                  <a:srgbClr val="FFFF00"/>
                </a:solidFill>
                <a:effectLst/>
                <a:latin typeface="+mj-lt"/>
                <a:cs typeface="Calibri" panose="020F0502020204030204" pitchFamily="34" charset="0"/>
              </a:rPr>
              <a:t>columns</a:t>
            </a:r>
            <a:r>
              <a:rPr lang="en-US" b="0" i="0" dirty="0">
                <a:solidFill>
                  <a:schemeClr val="bg1"/>
                </a:solidFill>
                <a:effectLst/>
                <a:latin typeface="+mj-lt"/>
                <a:cs typeface="Calibri" panose="020F0502020204030204" pitchFamily="34" charset="0"/>
              </a:rPr>
              <a:t> represent these </a:t>
            </a:r>
            <a:r>
              <a:rPr lang="en-US" b="1" i="0" dirty="0">
                <a:solidFill>
                  <a:srgbClr val="FFFF00"/>
                </a:solidFill>
                <a:effectLst/>
                <a:latin typeface="+mj-lt"/>
                <a:cs typeface="Calibri" panose="020F0502020204030204" pitchFamily="34" charset="0"/>
              </a:rPr>
              <a:t>features</a:t>
            </a:r>
            <a:r>
              <a:rPr lang="en-US" b="0" i="0" dirty="0">
                <a:solidFill>
                  <a:schemeClr val="bg1"/>
                </a:solidFill>
                <a:effectLst/>
                <a:latin typeface="+mj-lt"/>
                <a:cs typeface="Calibri" panose="020F0502020204030204" pitchFamily="34" charset="0"/>
              </a:rPr>
              <a:t> and the </a:t>
            </a:r>
            <a:r>
              <a:rPr lang="en-US" b="1" i="0" dirty="0">
                <a:solidFill>
                  <a:srgbClr val="FFFF00"/>
                </a:solidFill>
                <a:effectLst/>
                <a:latin typeface="+mj-lt"/>
                <a:cs typeface="Calibri" panose="020F0502020204030204" pitchFamily="34" charset="0"/>
              </a:rPr>
              <a:t>rows</a:t>
            </a:r>
            <a:r>
              <a:rPr lang="en-US" b="0" i="0" dirty="0">
                <a:solidFill>
                  <a:schemeClr val="bg1"/>
                </a:solidFill>
                <a:effectLst/>
                <a:latin typeface="+mj-lt"/>
                <a:cs typeface="Calibri" panose="020F0502020204030204" pitchFamily="34" charset="0"/>
              </a:rPr>
              <a:t> represent </a:t>
            </a:r>
            <a:r>
              <a:rPr lang="en-US" b="1" i="0" dirty="0">
                <a:solidFill>
                  <a:srgbClr val="FFFF00"/>
                </a:solidFill>
                <a:effectLst/>
                <a:latin typeface="+mj-lt"/>
                <a:cs typeface="Calibri" panose="020F0502020204030204" pitchFamily="34" charset="0"/>
              </a:rPr>
              <a:t>individual</a:t>
            </a:r>
            <a:r>
              <a:rPr lang="en-US" b="0" i="0" dirty="0">
                <a:solidFill>
                  <a:schemeClr val="bg1"/>
                </a:solidFill>
                <a:effectLst/>
                <a:latin typeface="+mj-lt"/>
                <a:cs typeface="Calibri" panose="020F0502020204030204" pitchFamily="34" charset="0"/>
              </a:rPr>
              <a:t> </a:t>
            </a:r>
            <a:r>
              <a:rPr lang="en-US" b="1" i="0" dirty="0">
                <a:solidFill>
                  <a:srgbClr val="FFFF00"/>
                </a:solidFill>
                <a:effectLst/>
                <a:latin typeface="+mj-lt"/>
                <a:cs typeface="Calibri" panose="020F0502020204030204" pitchFamily="34" charset="0"/>
              </a:rPr>
              <a:t>entries</a:t>
            </a:r>
            <a:r>
              <a:rPr lang="en-US" b="0" i="0" dirty="0">
                <a:solidFill>
                  <a:schemeClr val="bg1"/>
                </a:solidFill>
                <a:effectLst/>
                <a:latin typeface="+mj-lt"/>
                <a:cs typeface="Calibri" panose="020F0502020204030204" pitchFamily="34" charset="0"/>
              </a:rPr>
              <a:t>. </a:t>
            </a:r>
            <a:endParaRPr lang="id-ID" b="0" i="0" dirty="0">
              <a:solidFill>
                <a:schemeClr val="bg1"/>
              </a:solidFill>
              <a:effectLst/>
              <a:latin typeface="+mj-lt"/>
              <a:cs typeface="Calibri" panose="020F050202020403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id-ID" dirty="0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d-ID" b="0" i="0" dirty="0" err="1">
                <a:solidFill>
                  <a:schemeClr val="bg1"/>
                </a:solidFill>
                <a:effectLst/>
                <a:latin typeface="+mj-lt"/>
                <a:cs typeface="Calibri" panose="020F0502020204030204" pitchFamily="34" charset="0"/>
              </a:rPr>
              <a:t>Example</a:t>
            </a:r>
            <a:r>
              <a:rPr lang="id-ID" b="0" i="0" dirty="0">
                <a:solidFill>
                  <a:schemeClr val="bg1"/>
                </a:solidFill>
                <a:effectLst/>
                <a:latin typeface="+mj-lt"/>
                <a:cs typeface="Calibri" panose="020F0502020204030204" pitchFamily="34" charset="0"/>
              </a:rPr>
              <a:t>: </a:t>
            </a:r>
            <a:r>
              <a:rPr lang="en-US" b="0" i="0" dirty="0">
                <a:solidFill>
                  <a:schemeClr val="bg1"/>
                </a:solidFill>
                <a:effectLst/>
                <a:latin typeface="+mj-lt"/>
                <a:cs typeface="Calibri" panose="020F0502020204030204" pitchFamily="34" charset="0"/>
              </a:rPr>
              <a:t>If we take the </a:t>
            </a:r>
            <a:r>
              <a:rPr lang="en-US" b="1" i="0" dirty="0">
                <a:solidFill>
                  <a:srgbClr val="FFFF00"/>
                </a:solidFill>
                <a:effectLst/>
                <a:latin typeface="+mj-lt"/>
                <a:cs typeface="Calibri" panose="020F0502020204030204" pitchFamily="34" charset="0"/>
              </a:rPr>
              <a:t>first row </a:t>
            </a:r>
            <a:r>
              <a:rPr lang="en-US" b="0" i="0" dirty="0">
                <a:solidFill>
                  <a:schemeClr val="bg1"/>
                </a:solidFill>
                <a:effectLst/>
                <a:latin typeface="+mj-lt"/>
                <a:cs typeface="Calibri" panose="020F0502020204030204" pitchFamily="34" charset="0"/>
              </a:rPr>
              <a:t>of the dataset, we can observe that is not suitable for playing golf if the outlook is rainy, temperature is hot, humidity is high and it is not windy.</a:t>
            </a:r>
            <a:endParaRPr lang="id-ID" b="0" i="0" dirty="0">
              <a:solidFill>
                <a:schemeClr val="bg1"/>
              </a:solidFill>
              <a:effectLst/>
              <a:latin typeface="+mj-lt"/>
              <a:cs typeface="Calibri" panose="020F050202020403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id-ID" dirty="0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d-ID" b="1" dirty="0" err="1">
                <a:solidFill>
                  <a:srgbClr val="FFFF00"/>
                </a:solidFill>
                <a:latin typeface="+mj-lt"/>
                <a:cs typeface="Calibri" panose="020F0502020204030204" pitchFamily="34" charset="0"/>
              </a:rPr>
              <a:t>How</a:t>
            </a:r>
            <a:r>
              <a:rPr lang="id-ID" b="1" dirty="0">
                <a:solidFill>
                  <a:srgbClr val="FFFF00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id-ID" b="1" dirty="0" err="1">
                <a:solidFill>
                  <a:srgbClr val="FFFF00"/>
                </a:solidFill>
                <a:latin typeface="+mj-lt"/>
                <a:cs typeface="Calibri" panose="020F0502020204030204" pitchFamily="34" charset="0"/>
              </a:rPr>
              <a:t>to</a:t>
            </a:r>
            <a:r>
              <a:rPr lang="id-ID" b="1" dirty="0">
                <a:solidFill>
                  <a:srgbClr val="FFFF00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id-ID" b="1" dirty="0" err="1">
                <a:solidFill>
                  <a:srgbClr val="FFFF00"/>
                </a:solidFill>
                <a:latin typeface="+mj-lt"/>
                <a:cs typeface="Calibri" panose="020F0502020204030204" pitchFamily="34" charset="0"/>
              </a:rPr>
              <a:t>predict</a:t>
            </a:r>
            <a:r>
              <a:rPr lang="id-ID" b="1" dirty="0">
                <a:solidFill>
                  <a:srgbClr val="FFFF00"/>
                </a:solidFill>
                <a:latin typeface="+mj-lt"/>
                <a:cs typeface="Calibri" panose="020F0502020204030204" pitchFamily="34" charset="0"/>
              </a:rPr>
              <a:t> “</a:t>
            </a:r>
            <a:r>
              <a:rPr lang="id-ID" b="1" dirty="0" err="1">
                <a:solidFill>
                  <a:srgbClr val="FFFF00"/>
                </a:solidFill>
                <a:latin typeface="+mj-lt"/>
                <a:cs typeface="Calibri" panose="020F0502020204030204" pitchFamily="34" charset="0"/>
              </a:rPr>
              <a:t>Play</a:t>
            </a:r>
            <a:r>
              <a:rPr lang="id-ID" b="1" dirty="0">
                <a:solidFill>
                  <a:srgbClr val="FFFF00"/>
                </a:solidFill>
                <a:latin typeface="+mj-lt"/>
                <a:cs typeface="Calibri" panose="020F0502020204030204" pitchFamily="34" charset="0"/>
              </a:rPr>
              <a:t> Golf </a:t>
            </a:r>
            <a:r>
              <a:rPr lang="id-ID" b="1" dirty="0" err="1">
                <a:solidFill>
                  <a:srgbClr val="FFFF00"/>
                </a:solidFill>
                <a:latin typeface="+mj-lt"/>
                <a:cs typeface="Calibri" panose="020F0502020204030204" pitchFamily="34" charset="0"/>
              </a:rPr>
              <a:t>or</a:t>
            </a:r>
            <a:r>
              <a:rPr lang="id-ID" b="1" dirty="0">
                <a:solidFill>
                  <a:srgbClr val="FFFF00"/>
                </a:solidFill>
                <a:latin typeface="+mj-lt"/>
                <a:cs typeface="Calibri" panose="020F0502020204030204" pitchFamily="34" charset="0"/>
              </a:rPr>
              <a:t> Not </a:t>
            </a:r>
            <a:r>
              <a:rPr lang="id-ID" b="1" dirty="0" err="1">
                <a:solidFill>
                  <a:srgbClr val="FFFF00"/>
                </a:solidFill>
                <a:latin typeface="+mj-lt"/>
                <a:cs typeface="Calibri" panose="020F0502020204030204" pitchFamily="34" charset="0"/>
              </a:rPr>
              <a:t>knowing</a:t>
            </a:r>
            <a:r>
              <a:rPr lang="id-ID" b="1" dirty="0">
                <a:solidFill>
                  <a:srgbClr val="FFFF00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id-ID" b="1" dirty="0" err="1">
                <a:solidFill>
                  <a:srgbClr val="FFFF00"/>
                </a:solidFill>
                <a:latin typeface="+mj-lt"/>
                <a:cs typeface="Calibri" panose="020F0502020204030204" pitchFamily="34" charset="0"/>
              </a:rPr>
              <a:t>Information</a:t>
            </a:r>
            <a:r>
              <a:rPr lang="id-ID" b="1" dirty="0">
                <a:solidFill>
                  <a:srgbClr val="FFFF00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id-ID" b="1" dirty="0" err="1">
                <a:solidFill>
                  <a:srgbClr val="FFFF00"/>
                </a:solidFill>
                <a:latin typeface="+mj-lt"/>
                <a:cs typeface="Calibri" panose="020F0502020204030204" pitchFamily="34" charset="0"/>
              </a:rPr>
              <a:t>given</a:t>
            </a:r>
            <a:r>
              <a:rPr lang="id-ID" b="1" dirty="0">
                <a:solidFill>
                  <a:srgbClr val="FFFF00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id-ID" b="1" dirty="0" err="1">
                <a:solidFill>
                  <a:srgbClr val="FFFF00"/>
                </a:solidFill>
                <a:latin typeface="+mj-lt"/>
                <a:cs typeface="Calibri" panose="020F0502020204030204" pitchFamily="34" charset="0"/>
              </a:rPr>
              <a:t>by</a:t>
            </a:r>
            <a:r>
              <a:rPr lang="id-ID" b="1" dirty="0">
                <a:solidFill>
                  <a:srgbClr val="FFFF00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id-ID" b="1" dirty="0" err="1">
                <a:solidFill>
                  <a:srgbClr val="FFFF00"/>
                </a:solidFill>
                <a:latin typeface="+mj-lt"/>
                <a:cs typeface="Calibri" panose="020F0502020204030204" pitchFamily="34" charset="0"/>
              </a:rPr>
              <a:t>the</a:t>
            </a:r>
            <a:r>
              <a:rPr lang="id-ID" b="1" dirty="0">
                <a:solidFill>
                  <a:srgbClr val="FFFF00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id-ID" b="1" dirty="0" err="1">
                <a:solidFill>
                  <a:srgbClr val="FFFF00"/>
                </a:solidFill>
                <a:latin typeface="+mj-lt"/>
                <a:cs typeface="Calibri" panose="020F0502020204030204" pitchFamily="34" charset="0"/>
              </a:rPr>
              <a:t>Features</a:t>
            </a:r>
            <a:r>
              <a:rPr lang="id-ID" b="1" dirty="0">
                <a:solidFill>
                  <a:srgbClr val="FFFF00"/>
                </a:solidFill>
                <a:latin typeface="+mj-lt"/>
                <a:cs typeface="Calibri" panose="020F0502020204030204" pitchFamily="34" charset="0"/>
              </a:rPr>
              <a:t>”?</a:t>
            </a:r>
            <a:endParaRPr lang="en-US" b="1" dirty="0">
              <a:solidFill>
                <a:srgbClr val="FFFF00"/>
              </a:solidFill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327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185E14-E40C-41E6-BBD6-DD3F649D7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229" y="128684"/>
            <a:ext cx="5231100" cy="1037964"/>
          </a:xfrm>
        </p:spPr>
        <p:txBody>
          <a:bodyPr>
            <a:noAutofit/>
          </a:bodyPr>
          <a:lstStyle/>
          <a:p>
            <a:pPr algn="ctr"/>
            <a:r>
              <a:rPr lang="id-ID" sz="4400" dirty="0" err="1"/>
              <a:t>Homework</a:t>
            </a:r>
            <a:endParaRPr lang="en-US" sz="4400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A8037663-CE4A-494F-8E6F-42DF2254E5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002" y="1352877"/>
            <a:ext cx="3387227" cy="334803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612ED2-6A1D-4274-8A10-9EE09A45D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06 - Naive Bayes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B2F8EB-BDA7-4D21-880D-1CED48839730}"/>
              </a:ext>
            </a:extLst>
          </p:cNvPr>
          <p:cNvSpPr txBox="1"/>
          <p:nvPr/>
        </p:nvSpPr>
        <p:spPr>
          <a:xfrm>
            <a:off x="4046483" y="1457236"/>
            <a:ext cx="4730750" cy="3139321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d-ID" sz="2000" b="1" dirty="0" err="1">
                <a:solidFill>
                  <a:srgbClr val="FFFF00"/>
                </a:solidFill>
                <a:latin typeface="+mj-lt"/>
                <a:cs typeface="Calibri" panose="020F0502020204030204" pitchFamily="34" charset="0"/>
              </a:rPr>
              <a:t>Create</a:t>
            </a:r>
            <a:r>
              <a:rPr lang="id-ID" sz="2000" b="1" dirty="0">
                <a:solidFill>
                  <a:srgbClr val="FFFF00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id-ID" sz="2000" b="1" dirty="0" err="1">
                <a:solidFill>
                  <a:srgbClr val="FFFF00"/>
                </a:solidFill>
                <a:latin typeface="+mj-lt"/>
                <a:cs typeface="Calibri" panose="020F0502020204030204" pitchFamily="34" charset="0"/>
              </a:rPr>
              <a:t>Python</a:t>
            </a:r>
            <a:r>
              <a:rPr lang="id-ID" sz="2000" b="1" dirty="0">
                <a:solidFill>
                  <a:srgbClr val="FFFF00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id-ID" sz="2000" b="1" dirty="0" err="1">
                <a:solidFill>
                  <a:srgbClr val="FFFF00"/>
                </a:solidFill>
                <a:latin typeface="+mj-lt"/>
                <a:cs typeface="Calibri" panose="020F0502020204030204" pitchFamily="34" charset="0"/>
              </a:rPr>
              <a:t>codes</a:t>
            </a:r>
            <a:r>
              <a:rPr lang="id-ID" sz="2000" b="1" dirty="0">
                <a:solidFill>
                  <a:srgbClr val="FFFF00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id-ID" sz="2000" b="1" dirty="0" err="1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to</a:t>
            </a:r>
            <a:r>
              <a:rPr lang="id-ID" sz="200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id-ID" sz="2000" b="1" dirty="0" err="1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make</a:t>
            </a:r>
            <a:r>
              <a:rPr lang="id-ID" sz="200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id-ID" sz="2000" b="1" dirty="0" err="1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prediction</a:t>
            </a:r>
            <a:r>
              <a:rPr lang="id-ID" sz="200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id-ID" sz="2000" b="1" dirty="0" err="1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to</a:t>
            </a:r>
            <a:r>
              <a:rPr lang="id-ID" sz="200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id-ID" sz="2000" b="1" dirty="0" err="1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the</a:t>
            </a:r>
            <a:r>
              <a:rPr lang="id-ID" sz="200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id-ID" sz="2000" b="1" dirty="0" err="1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Case</a:t>
            </a:r>
            <a:r>
              <a:rPr lang="id-ID" sz="200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id-ID" sz="2000" b="1" dirty="0" err="1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on</a:t>
            </a:r>
            <a:r>
              <a:rPr lang="id-ID" sz="200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id-ID" sz="2000" b="1" dirty="0" err="1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the</a:t>
            </a:r>
            <a:r>
              <a:rPr lang="id-ID" sz="200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id-ID" sz="2000" b="1" dirty="0" err="1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Left</a:t>
            </a:r>
            <a:r>
              <a:rPr lang="id-ID" sz="200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id-ID" sz="2000" b="1" dirty="0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d-ID" sz="2000" b="1" dirty="0" err="1">
                <a:solidFill>
                  <a:srgbClr val="FFFF00"/>
                </a:solidFill>
                <a:latin typeface="+mj-lt"/>
                <a:cs typeface="Calibri" panose="020F0502020204030204" pitchFamily="34" charset="0"/>
              </a:rPr>
              <a:t>Write</a:t>
            </a:r>
            <a:r>
              <a:rPr lang="id-ID" sz="2000" b="1" dirty="0">
                <a:solidFill>
                  <a:srgbClr val="FFFF00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id-ID" sz="2000" b="1" dirty="0" err="1">
                <a:solidFill>
                  <a:srgbClr val="FFFF00"/>
                </a:solidFill>
                <a:latin typeface="+mj-lt"/>
                <a:cs typeface="Calibri" panose="020F0502020204030204" pitchFamily="34" charset="0"/>
              </a:rPr>
              <a:t>the</a:t>
            </a:r>
            <a:r>
              <a:rPr lang="id-ID" sz="2000" b="1" dirty="0">
                <a:solidFill>
                  <a:srgbClr val="FFFF00"/>
                </a:solidFill>
                <a:latin typeface="+mj-lt"/>
                <a:cs typeface="Calibri" panose="020F0502020204030204" pitchFamily="34" charset="0"/>
              </a:rPr>
              <a:t> Manual </a:t>
            </a:r>
            <a:r>
              <a:rPr lang="id-ID" sz="2000" b="1" dirty="0" err="1">
                <a:solidFill>
                  <a:srgbClr val="FFFF00"/>
                </a:solidFill>
                <a:latin typeface="+mj-lt"/>
                <a:cs typeface="Calibri" panose="020F0502020204030204" pitchFamily="34" charset="0"/>
              </a:rPr>
              <a:t>Computation</a:t>
            </a:r>
            <a:r>
              <a:rPr lang="id-ID" sz="2000" b="1" dirty="0">
                <a:solidFill>
                  <a:srgbClr val="FFFF00"/>
                </a:solidFill>
                <a:latin typeface="+mj-lt"/>
                <a:cs typeface="Calibri" panose="020F0502020204030204" pitchFamily="34" charset="0"/>
              </a:rPr>
              <a:t> in </a:t>
            </a:r>
            <a:r>
              <a:rPr lang="id-ID" sz="2000" b="1" dirty="0" err="1">
                <a:solidFill>
                  <a:srgbClr val="FFFF00"/>
                </a:solidFill>
                <a:latin typeface="+mj-lt"/>
                <a:cs typeface="Calibri" panose="020F0502020204030204" pitchFamily="34" charset="0"/>
              </a:rPr>
              <a:t>Spreadsheet</a:t>
            </a:r>
            <a:r>
              <a:rPr lang="id-ID" sz="2000" b="1" dirty="0">
                <a:solidFill>
                  <a:srgbClr val="FFFF00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id-ID" sz="2000" b="1" dirty="0" err="1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application</a:t>
            </a:r>
            <a:r>
              <a:rPr lang="id-ID" sz="200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id-ID" sz="2000" b="1" dirty="0" err="1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to</a:t>
            </a:r>
            <a:r>
              <a:rPr lang="id-ID" sz="200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id-ID" sz="2000" b="1" dirty="0" err="1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compare</a:t>
            </a:r>
            <a:r>
              <a:rPr lang="id-ID" sz="200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id-ID" sz="2000" b="1" dirty="0" err="1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the</a:t>
            </a:r>
            <a:r>
              <a:rPr lang="id-ID" sz="200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id-ID" sz="2000" b="1" dirty="0" err="1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results</a:t>
            </a:r>
            <a:r>
              <a:rPr lang="id-ID" sz="200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id-ID" sz="2000" b="1" dirty="0" err="1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with</a:t>
            </a:r>
            <a:r>
              <a:rPr lang="id-ID" sz="200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id-ID" sz="2000" b="1" dirty="0" err="1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the</a:t>
            </a:r>
            <a:r>
              <a:rPr lang="id-ID" sz="200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id-ID" sz="2000" b="1" dirty="0" err="1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Automatic</a:t>
            </a:r>
            <a:r>
              <a:rPr lang="id-ID" sz="200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id-ID" sz="2000" b="1" dirty="0" err="1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Compution</a:t>
            </a:r>
            <a:r>
              <a:rPr lang="id-ID" sz="200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 in </a:t>
            </a:r>
            <a:r>
              <a:rPr lang="id-ID" sz="2000" b="1" dirty="0" err="1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point</a:t>
            </a:r>
            <a:r>
              <a:rPr lang="id-ID" sz="200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 1.</a:t>
            </a:r>
            <a:endParaRPr lang="en-US" sz="2000" b="1" dirty="0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053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56859-0F44-42CE-A66E-AD0FEAC7B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06 - Naive Bayes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5CB942-0BD5-4200-A141-CCBA4BECC33D}"/>
              </a:ext>
            </a:extLst>
          </p:cNvPr>
          <p:cNvSpPr/>
          <p:nvPr/>
        </p:nvSpPr>
        <p:spPr>
          <a:xfrm>
            <a:off x="990576" y="2110085"/>
            <a:ext cx="716285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</a:t>
            </a:r>
            <a:r>
              <a:rPr lang="id-ID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You </a:t>
            </a:r>
            <a:r>
              <a:rPr lang="id-ID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for</a:t>
            </a:r>
            <a:r>
              <a:rPr lang="id-ID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id-ID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Today</a:t>
            </a:r>
            <a:endParaRPr lang="id-ID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id-ID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Always</a:t>
            </a:r>
            <a:r>
              <a:rPr lang="id-ID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id-ID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Keep</a:t>
            </a:r>
            <a:r>
              <a:rPr lang="id-ID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id-ID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Your</a:t>
            </a:r>
            <a:r>
              <a:rPr lang="id-ID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Spirit!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1983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C0BE0-7F5D-413B-AEBA-95CF74A30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440" y="381051"/>
            <a:ext cx="4789666" cy="763526"/>
          </a:xfrm>
        </p:spPr>
        <p:txBody>
          <a:bodyPr>
            <a:noAutofit/>
          </a:bodyPr>
          <a:lstStyle/>
          <a:p>
            <a:pPr algn="ctr"/>
            <a:r>
              <a:rPr lang="id-ID" sz="4400" b="1" dirty="0" err="1"/>
              <a:t>Disclaimer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73F8B-0C91-4F10-9786-DB0031466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895" y="1387364"/>
            <a:ext cx="8272211" cy="3258207"/>
          </a:xfrm>
        </p:spPr>
        <p:txBody>
          <a:bodyPr>
            <a:normAutofit fontScale="92500" lnSpcReduction="10000"/>
          </a:bodyPr>
          <a:lstStyle/>
          <a:p>
            <a:pPr marL="272654" indent="-272654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id-ID" sz="2400" b="1" dirty="0" err="1"/>
              <a:t>This</a:t>
            </a:r>
            <a:r>
              <a:rPr lang="id-ID" sz="2400" b="1" dirty="0"/>
              <a:t> </a:t>
            </a:r>
            <a:r>
              <a:rPr lang="id-ID" sz="2400" b="1" dirty="0" err="1"/>
              <a:t>presentation</a:t>
            </a:r>
            <a:r>
              <a:rPr lang="id-ID" sz="2400" b="1" dirty="0"/>
              <a:t> material, </a:t>
            </a:r>
            <a:r>
              <a:rPr lang="id-ID" sz="2400" b="1" dirty="0" err="1"/>
              <a:t>including</a:t>
            </a:r>
            <a:r>
              <a:rPr lang="id-ID" sz="2400" b="1" dirty="0"/>
              <a:t> </a:t>
            </a:r>
            <a:r>
              <a:rPr lang="id-ID" sz="2400" b="1" dirty="0" err="1"/>
              <a:t>examples</a:t>
            </a:r>
            <a:r>
              <a:rPr lang="id-ID" sz="2400" b="1" dirty="0"/>
              <a:t>, </a:t>
            </a:r>
            <a:r>
              <a:rPr lang="id-ID" sz="2400" b="1" dirty="0" err="1"/>
              <a:t>images</a:t>
            </a:r>
            <a:r>
              <a:rPr lang="id-ID" sz="2400" b="1" dirty="0"/>
              <a:t>, </a:t>
            </a:r>
            <a:r>
              <a:rPr lang="id-ID" sz="2400" b="1" dirty="0" err="1"/>
              <a:t>references</a:t>
            </a:r>
            <a:r>
              <a:rPr lang="id-ID" sz="2400" b="1" dirty="0"/>
              <a:t> are </a:t>
            </a:r>
            <a:r>
              <a:rPr lang="id-ID" sz="2400" b="1" dirty="0" err="1"/>
              <a:t>provided</a:t>
            </a:r>
            <a:r>
              <a:rPr lang="id-ID" sz="2400" b="1" dirty="0"/>
              <a:t> </a:t>
            </a:r>
            <a:r>
              <a:rPr lang="id-ID" sz="2400" b="1" dirty="0" err="1">
                <a:solidFill>
                  <a:srgbClr val="FFFF00"/>
                </a:solidFill>
              </a:rPr>
              <a:t>for</a:t>
            </a:r>
            <a:r>
              <a:rPr lang="id-ID" sz="2400" b="1" dirty="0">
                <a:solidFill>
                  <a:srgbClr val="FFFF00"/>
                </a:solidFill>
              </a:rPr>
              <a:t> </a:t>
            </a:r>
            <a:r>
              <a:rPr lang="id-ID" sz="2400" b="1" dirty="0" err="1">
                <a:solidFill>
                  <a:srgbClr val="FFFF00"/>
                </a:solidFill>
              </a:rPr>
              <a:t>informational</a:t>
            </a:r>
            <a:r>
              <a:rPr lang="id-ID" sz="2400" b="1" dirty="0">
                <a:solidFill>
                  <a:srgbClr val="FFFF00"/>
                </a:solidFill>
              </a:rPr>
              <a:t> </a:t>
            </a:r>
            <a:r>
              <a:rPr lang="id-ID" sz="2400" b="1" dirty="0" err="1">
                <a:solidFill>
                  <a:srgbClr val="FFFF00"/>
                </a:solidFill>
              </a:rPr>
              <a:t>and</a:t>
            </a:r>
            <a:r>
              <a:rPr lang="id-ID" sz="2400" b="1" dirty="0">
                <a:solidFill>
                  <a:srgbClr val="FFFF00"/>
                </a:solidFill>
              </a:rPr>
              <a:t> </a:t>
            </a:r>
            <a:r>
              <a:rPr lang="id-ID" sz="2400" b="1" dirty="0" err="1">
                <a:solidFill>
                  <a:srgbClr val="FFFF00"/>
                </a:solidFill>
              </a:rPr>
              <a:t>explanation</a:t>
            </a:r>
            <a:r>
              <a:rPr lang="id-ID" sz="2400" b="1" dirty="0">
                <a:solidFill>
                  <a:srgbClr val="FFFF00"/>
                </a:solidFill>
              </a:rPr>
              <a:t> </a:t>
            </a:r>
            <a:r>
              <a:rPr lang="id-ID" sz="2400" b="1" dirty="0" err="1">
                <a:solidFill>
                  <a:srgbClr val="FFFF00"/>
                </a:solidFill>
              </a:rPr>
              <a:t>assistance</a:t>
            </a:r>
            <a:r>
              <a:rPr lang="id-ID" sz="2400" b="1" dirty="0">
                <a:solidFill>
                  <a:srgbClr val="FFFF00"/>
                </a:solidFill>
              </a:rPr>
              <a:t> </a:t>
            </a:r>
            <a:r>
              <a:rPr lang="id-ID" sz="2400" b="1" dirty="0" err="1">
                <a:solidFill>
                  <a:srgbClr val="FFFF00"/>
                </a:solidFill>
              </a:rPr>
              <a:t>only</a:t>
            </a:r>
            <a:endParaRPr lang="id-ID" sz="2400" b="1" dirty="0">
              <a:solidFill>
                <a:srgbClr val="FFFF00"/>
              </a:solidFill>
            </a:endParaRPr>
          </a:p>
          <a:p>
            <a:pPr marL="272654" indent="-272654">
              <a:lnSpc>
                <a:spcPct val="110000"/>
              </a:lnSpc>
              <a:buFont typeface="Wingdings" panose="05000000000000000000" pitchFamily="2" charset="2"/>
              <a:buChar char="§"/>
            </a:pPr>
            <a:endParaRPr lang="id-ID" sz="2400" b="1" dirty="0">
              <a:solidFill>
                <a:srgbClr val="002060"/>
              </a:solidFill>
            </a:endParaRPr>
          </a:p>
          <a:p>
            <a:pPr marL="272654" indent="-272654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id-ID" sz="2400" b="1" dirty="0"/>
              <a:t>The </a:t>
            </a:r>
            <a:r>
              <a:rPr lang="id-ID" sz="2400" b="1" dirty="0" err="1"/>
              <a:t>names</a:t>
            </a:r>
            <a:r>
              <a:rPr lang="id-ID" sz="2400" b="1" dirty="0"/>
              <a:t> </a:t>
            </a:r>
            <a:r>
              <a:rPr lang="id-ID" sz="2400" b="1" dirty="0" err="1"/>
              <a:t>of</a:t>
            </a:r>
            <a:r>
              <a:rPr lang="id-ID" sz="2400" b="1" dirty="0"/>
              <a:t> </a:t>
            </a:r>
            <a:r>
              <a:rPr lang="id-ID" sz="2400" b="1" dirty="0" err="1"/>
              <a:t>actual</a:t>
            </a:r>
            <a:r>
              <a:rPr lang="id-ID" sz="2400" b="1" dirty="0"/>
              <a:t> </a:t>
            </a:r>
            <a:r>
              <a:rPr lang="id-ID" sz="2400" b="1" dirty="0" err="1"/>
              <a:t>products</a:t>
            </a:r>
            <a:r>
              <a:rPr lang="id-ID" sz="2400" b="1" dirty="0"/>
              <a:t> </a:t>
            </a:r>
            <a:r>
              <a:rPr lang="id-ID" sz="2400" b="1" dirty="0" err="1"/>
              <a:t>and</a:t>
            </a:r>
            <a:r>
              <a:rPr lang="id-ID" sz="2400" b="1" dirty="0"/>
              <a:t> </a:t>
            </a:r>
            <a:r>
              <a:rPr lang="id-ID" sz="2400" b="1" dirty="0" err="1"/>
              <a:t>companies</a:t>
            </a:r>
            <a:r>
              <a:rPr lang="id-ID" sz="2400" b="1" dirty="0"/>
              <a:t> </a:t>
            </a:r>
            <a:r>
              <a:rPr lang="id-ID" sz="2400" b="1" dirty="0" err="1"/>
              <a:t>mentioned</a:t>
            </a:r>
            <a:r>
              <a:rPr lang="id-ID" sz="2400" b="1" dirty="0"/>
              <a:t> </a:t>
            </a:r>
            <a:r>
              <a:rPr lang="id-ID" sz="2400" b="1" dirty="0" err="1"/>
              <a:t>here</a:t>
            </a:r>
            <a:r>
              <a:rPr lang="id-ID" sz="2400" b="1" dirty="0"/>
              <a:t> in, </a:t>
            </a:r>
            <a:r>
              <a:rPr lang="id-ID" sz="2400" b="1" dirty="0" err="1"/>
              <a:t>if</a:t>
            </a:r>
            <a:r>
              <a:rPr lang="id-ID" sz="2400" b="1" dirty="0"/>
              <a:t> </a:t>
            </a:r>
            <a:r>
              <a:rPr lang="id-ID" sz="2400" b="1" dirty="0" err="1"/>
              <a:t>any</a:t>
            </a:r>
            <a:r>
              <a:rPr lang="id-ID" sz="2400" b="1" dirty="0"/>
              <a:t>, </a:t>
            </a:r>
            <a:r>
              <a:rPr lang="id-ID" sz="2400" b="1" dirty="0" err="1"/>
              <a:t>may</a:t>
            </a:r>
            <a:r>
              <a:rPr lang="id-ID" sz="2400" b="1" dirty="0"/>
              <a:t> </a:t>
            </a:r>
            <a:r>
              <a:rPr lang="id-ID" sz="2400" b="1" dirty="0" err="1"/>
              <a:t>be</a:t>
            </a:r>
            <a:r>
              <a:rPr lang="id-ID" sz="2400" b="1" dirty="0"/>
              <a:t> </a:t>
            </a:r>
            <a:r>
              <a:rPr lang="id-ID" sz="2400" b="1" dirty="0" err="1"/>
              <a:t>the</a:t>
            </a:r>
            <a:r>
              <a:rPr lang="id-ID" sz="2400" b="1" dirty="0"/>
              <a:t> </a:t>
            </a:r>
            <a:r>
              <a:rPr lang="id-ID" sz="2400" b="1" dirty="0" err="1">
                <a:solidFill>
                  <a:srgbClr val="FFFF00"/>
                </a:solidFill>
              </a:rPr>
              <a:t>trademarks</a:t>
            </a:r>
            <a:r>
              <a:rPr lang="id-ID" sz="2400" b="1" dirty="0">
                <a:solidFill>
                  <a:srgbClr val="00B0F0"/>
                </a:solidFill>
              </a:rPr>
              <a:t> </a:t>
            </a:r>
            <a:r>
              <a:rPr lang="id-ID" sz="2400" b="1" dirty="0" err="1"/>
              <a:t>of</a:t>
            </a:r>
            <a:r>
              <a:rPr lang="id-ID" sz="2400" b="1" dirty="0"/>
              <a:t> </a:t>
            </a:r>
            <a:r>
              <a:rPr lang="id-ID" sz="2400" b="1" dirty="0" err="1"/>
              <a:t>their</a:t>
            </a:r>
            <a:r>
              <a:rPr lang="id-ID" sz="2400" b="1" dirty="0"/>
              <a:t> </a:t>
            </a:r>
            <a:r>
              <a:rPr lang="id-ID" sz="2400" b="1" dirty="0" err="1"/>
              <a:t>respective</a:t>
            </a:r>
            <a:r>
              <a:rPr lang="id-ID" sz="2400" b="1" dirty="0"/>
              <a:t> </a:t>
            </a:r>
            <a:r>
              <a:rPr lang="id-ID" sz="2400" b="1" dirty="0" err="1"/>
              <a:t>owners</a:t>
            </a:r>
            <a:endParaRPr lang="id-ID" sz="2400" b="1" dirty="0"/>
          </a:p>
          <a:p>
            <a:pPr marL="272654" indent="-272654">
              <a:lnSpc>
                <a:spcPct val="110000"/>
              </a:lnSpc>
              <a:buFont typeface="Wingdings" panose="05000000000000000000" pitchFamily="2" charset="2"/>
              <a:buChar char="§"/>
            </a:pPr>
            <a:endParaRPr lang="id-ID" sz="2400" b="1" dirty="0"/>
          </a:p>
          <a:p>
            <a:pPr marL="272654" indent="-272654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id-ID" sz="2400" b="1" dirty="0" err="1">
                <a:solidFill>
                  <a:srgbClr val="FFFF00"/>
                </a:solidFill>
              </a:rPr>
              <a:t>Credits</a:t>
            </a:r>
            <a:r>
              <a:rPr lang="id-ID" sz="2400" b="1" dirty="0">
                <a:solidFill>
                  <a:srgbClr val="00B0F0"/>
                </a:solidFill>
              </a:rPr>
              <a:t> </a:t>
            </a:r>
            <a:r>
              <a:rPr lang="id-ID" sz="2400" b="1" dirty="0" err="1"/>
              <a:t>shall</a:t>
            </a:r>
            <a:r>
              <a:rPr lang="id-ID" sz="2400" b="1" dirty="0"/>
              <a:t> </a:t>
            </a:r>
            <a:r>
              <a:rPr lang="id-ID" sz="2400" b="1" dirty="0" err="1"/>
              <a:t>be</a:t>
            </a:r>
            <a:r>
              <a:rPr lang="id-ID" sz="2400" b="1" dirty="0"/>
              <a:t> </a:t>
            </a:r>
            <a:r>
              <a:rPr lang="id-ID" sz="2400" b="1" dirty="0" err="1"/>
              <a:t>given</a:t>
            </a:r>
            <a:r>
              <a:rPr lang="id-ID" sz="2400" b="1" dirty="0"/>
              <a:t> </a:t>
            </a:r>
            <a:r>
              <a:rPr lang="id-ID" sz="2400" b="1" dirty="0" err="1"/>
              <a:t>to</a:t>
            </a:r>
            <a:r>
              <a:rPr lang="id-ID" sz="2400" b="1" dirty="0"/>
              <a:t> </a:t>
            </a:r>
            <a:r>
              <a:rPr lang="id-ID" sz="2400" b="1" dirty="0" err="1"/>
              <a:t>the</a:t>
            </a:r>
            <a:r>
              <a:rPr lang="id-ID" sz="2400" b="1" dirty="0"/>
              <a:t> </a:t>
            </a:r>
            <a:r>
              <a:rPr lang="id-ID" sz="2400" b="1" dirty="0" err="1"/>
              <a:t>images</a:t>
            </a:r>
            <a:r>
              <a:rPr lang="id-ID" sz="2400" b="1" dirty="0"/>
              <a:t> </a:t>
            </a:r>
            <a:r>
              <a:rPr lang="id-ID" sz="2400" b="1" dirty="0" err="1"/>
              <a:t>taken</a:t>
            </a:r>
            <a:r>
              <a:rPr lang="id-ID" sz="2400" b="1" dirty="0"/>
              <a:t> </a:t>
            </a:r>
            <a:r>
              <a:rPr lang="id-ID" sz="2400" b="1" dirty="0" err="1"/>
              <a:t>from</a:t>
            </a:r>
            <a:r>
              <a:rPr lang="id-ID" sz="2400" b="1" dirty="0"/>
              <a:t> </a:t>
            </a:r>
            <a:r>
              <a:rPr lang="id-ID" sz="2400" b="1" dirty="0" err="1"/>
              <a:t>the</a:t>
            </a:r>
            <a:r>
              <a:rPr lang="id-ID" sz="2400" b="1" dirty="0"/>
              <a:t> open-</a:t>
            </a:r>
            <a:r>
              <a:rPr lang="id-ID" sz="2400" b="1" dirty="0" err="1"/>
              <a:t>source</a:t>
            </a:r>
            <a:r>
              <a:rPr lang="id-ID" sz="2400" b="1" dirty="0"/>
              <a:t> </a:t>
            </a:r>
            <a:r>
              <a:rPr lang="id-ID" sz="2400" b="1" dirty="0" err="1"/>
              <a:t>and</a:t>
            </a:r>
            <a:r>
              <a:rPr lang="id-ID" sz="2400" b="1" dirty="0"/>
              <a:t> </a:t>
            </a:r>
            <a:r>
              <a:rPr lang="id-ID" sz="2400" b="1" dirty="0" err="1"/>
              <a:t>cannot</a:t>
            </a:r>
            <a:r>
              <a:rPr lang="id-ID" sz="2400" b="1" dirty="0"/>
              <a:t> </a:t>
            </a:r>
            <a:r>
              <a:rPr lang="id-ID" sz="2400" b="1" dirty="0" err="1"/>
              <a:t>be</a:t>
            </a:r>
            <a:r>
              <a:rPr lang="id-ID" sz="2400" b="1" dirty="0"/>
              <a:t> </a:t>
            </a:r>
            <a:r>
              <a:rPr lang="id-ID" sz="2400" b="1" dirty="0" err="1"/>
              <a:t>used</a:t>
            </a:r>
            <a:r>
              <a:rPr lang="id-ID" sz="2400" b="1" dirty="0"/>
              <a:t> </a:t>
            </a:r>
            <a:r>
              <a:rPr lang="id-ID" sz="2400" b="1" dirty="0" err="1"/>
              <a:t>for</a:t>
            </a:r>
            <a:r>
              <a:rPr lang="id-ID" sz="2400" b="1" dirty="0"/>
              <a:t> </a:t>
            </a:r>
            <a:r>
              <a:rPr lang="id-ID" sz="2400" b="1" dirty="0" err="1"/>
              <a:t>promotional</a:t>
            </a:r>
            <a:r>
              <a:rPr lang="id-ID" sz="2400" b="1" dirty="0"/>
              <a:t> </a:t>
            </a:r>
            <a:r>
              <a:rPr lang="id-ID" sz="2400" b="1" dirty="0" err="1"/>
              <a:t>activities</a:t>
            </a:r>
            <a:endParaRPr lang="id-ID" sz="24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9B548B-6CFA-4848-B882-8A6D0F1B0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06 - Naive Bayes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170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8621" y="266379"/>
            <a:ext cx="5349766" cy="763526"/>
          </a:xfrm>
        </p:spPr>
        <p:txBody>
          <a:bodyPr>
            <a:noAutofit/>
          </a:bodyPr>
          <a:lstStyle/>
          <a:p>
            <a:pPr algn="ctr"/>
            <a:r>
              <a:rPr lang="id-ID" b="1" dirty="0" err="1"/>
              <a:t>Outline</a:t>
            </a:r>
            <a:r>
              <a:rPr lang="id-ID" b="1" dirty="0"/>
              <a:t> </a:t>
            </a:r>
            <a:r>
              <a:rPr lang="id-ID" b="1" dirty="0" err="1"/>
              <a:t>Naive</a:t>
            </a:r>
            <a:r>
              <a:rPr lang="id-ID" b="1" dirty="0"/>
              <a:t> </a:t>
            </a:r>
            <a:r>
              <a:rPr lang="id-ID" b="1" dirty="0" err="1"/>
              <a:t>Bayes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714" y="1365155"/>
            <a:ext cx="8246070" cy="330143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id-ID" b="1" dirty="0" err="1"/>
              <a:t>Bayes</a:t>
            </a:r>
            <a:r>
              <a:rPr lang="id-ID" b="1" dirty="0"/>
              <a:t>’ </a:t>
            </a:r>
            <a:r>
              <a:rPr lang="id-ID" sz="3200" b="1" dirty="0" err="1">
                <a:solidFill>
                  <a:srgbClr val="FFFF00"/>
                </a:solidFill>
              </a:rPr>
              <a:t>Theorem</a:t>
            </a:r>
            <a:endParaRPr lang="id-ID" b="1" dirty="0">
              <a:solidFill>
                <a:srgbClr val="FFFF00"/>
              </a:solidFill>
            </a:endParaRPr>
          </a:p>
          <a:p>
            <a:pPr>
              <a:lnSpc>
                <a:spcPct val="110000"/>
              </a:lnSpc>
            </a:pPr>
            <a:r>
              <a:rPr lang="id-ID" b="1" dirty="0" err="1"/>
              <a:t>Generative</a:t>
            </a:r>
            <a:r>
              <a:rPr lang="id-ID" b="1" dirty="0"/>
              <a:t> </a:t>
            </a:r>
            <a:r>
              <a:rPr lang="id-ID" b="1" dirty="0" err="1"/>
              <a:t>and</a:t>
            </a:r>
            <a:r>
              <a:rPr lang="id-ID" b="1" dirty="0"/>
              <a:t> </a:t>
            </a:r>
            <a:r>
              <a:rPr lang="id-ID" b="1" dirty="0" err="1"/>
              <a:t>Discriminative</a:t>
            </a:r>
            <a:r>
              <a:rPr lang="id-ID" b="1" dirty="0"/>
              <a:t> </a:t>
            </a:r>
            <a:r>
              <a:rPr lang="id-ID" sz="3200" b="1" dirty="0" err="1">
                <a:solidFill>
                  <a:srgbClr val="FFFF00"/>
                </a:solidFill>
              </a:rPr>
              <a:t>Models</a:t>
            </a:r>
            <a:endParaRPr lang="id-ID" b="1" dirty="0">
              <a:solidFill>
                <a:srgbClr val="FFFF00"/>
              </a:solidFill>
            </a:endParaRPr>
          </a:p>
          <a:p>
            <a:pPr>
              <a:lnSpc>
                <a:spcPct val="110000"/>
              </a:lnSpc>
            </a:pPr>
            <a:r>
              <a:rPr lang="id-ID" b="1" dirty="0" err="1"/>
              <a:t>Naive</a:t>
            </a:r>
            <a:r>
              <a:rPr lang="id-ID" b="1" dirty="0"/>
              <a:t> </a:t>
            </a:r>
            <a:r>
              <a:rPr lang="id-ID" b="1" dirty="0" err="1"/>
              <a:t>Bayes</a:t>
            </a:r>
            <a:r>
              <a:rPr lang="id-ID" b="1" dirty="0"/>
              <a:t> </a:t>
            </a:r>
            <a:r>
              <a:rPr lang="id-ID" b="1" dirty="0" err="1">
                <a:solidFill>
                  <a:srgbClr val="FFFF00"/>
                </a:solidFill>
              </a:rPr>
              <a:t>Computation</a:t>
            </a:r>
            <a:endParaRPr lang="id-ID" b="1" dirty="0">
              <a:solidFill>
                <a:srgbClr val="FFFF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94504-2C24-4A56-8BF4-E307F4CEB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06 - Naive Bayes</a:t>
            </a:r>
          </a:p>
        </p:txBody>
      </p:sp>
    </p:spTree>
    <p:extLst>
      <p:ext uri="{BB962C8B-B14F-4D97-AF65-F5344CB8AC3E}">
        <p14:creationId xmlns:p14="http://schemas.microsoft.com/office/powerpoint/2010/main" val="1300117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785" y="102393"/>
            <a:ext cx="5199568" cy="1088268"/>
          </a:xfrm>
        </p:spPr>
        <p:txBody>
          <a:bodyPr>
            <a:noAutofit/>
          </a:bodyPr>
          <a:lstStyle/>
          <a:p>
            <a:pPr algn="ctr"/>
            <a:r>
              <a:rPr lang="id-ID" sz="4000" dirty="0" err="1"/>
              <a:t>Recalling</a:t>
            </a:r>
            <a:r>
              <a:rPr lang="id-ID" sz="4000" dirty="0"/>
              <a:t> </a:t>
            </a:r>
            <a:r>
              <a:rPr lang="id-ID" sz="4000" dirty="0" err="1"/>
              <a:t>Classifier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454" y="1420801"/>
            <a:ext cx="3201388" cy="3328948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sz="2400" b="0" i="0" dirty="0">
                <a:effectLst/>
                <a:latin typeface="+mj-lt"/>
              </a:rPr>
              <a:t>A</a:t>
            </a:r>
            <a:r>
              <a:rPr lang="id-ID" sz="2400" b="0" i="0" dirty="0">
                <a:effectLst/>
                <a:latin typeface="+mj-lt"/>
              </a:rPr>
              <a:t> m</a:t>
            </a:r>
            <a:r>
              <a:rPr lang="en-US" sz="2400" b="0" i="0" dirty="0" err="1">
                <a:effectLst/>
                <a:latin typeface="+mj-lt"/>
              </a:rPr>
              <a:t>achine</a:t>
            </a:r>
            <a:r>
              <a:rPr lang="en-US" sz="2400" b="0" i="0" dirty="0">
                <a:effectLst/>
                <a:latin typeface="+mj-lt"/>
              </a:rPr>
              <a:t> learning model that is </a:t>
            </a:r>
            <a:r>
              <a:rPr lang="en-US" sz="2400" b="1" i="0" dirty="0">
                <a:solidFill>
                  <a:srgbClr val="FFFF00"/>
                </a:solidFill>
                <a:effectLst/>
                <a:latin typeface="+mj-lt"/>
              </a:rPr>
              <a:t>used to discriminate different objects based on certain features</a:t>
            </a:r>
            <a:r>
              <a:rPr lang="id-ID" sz="2400" dirty="0">
                <a:latin typeface="+mj-lt"/>
              </a:rPr>
              <a:t>.</a:t>
            </a:r>
          </a:p>
          <a:p>
            <a:pPr>
              <a:lnSpc>
                <a:spcPct val="110000"/>
              </a:lnSpc>
            </a:pPr>
            <a:endParaRPr lang="id-ID" sz="2400" dirty="0">
              <a:latin typeface="+mj-lt"/>
            </a:endParaRPr>
          </a:p>
          <a:p>
            <a:pPr>
              <a:lnSpc>
                <a:spcPct val="110000"/>
              </a:lnSpc>
            </a:pPr>
            <a:r>
              <a:rPr lang="id-ID" sz="2400" b="1" dirty="0" err="1">
                <a:solidFill>
                  <a:srgbClr val="FFFF00"/>
                </a:solidFill>
                <a:latin typeface="+mj-lt"/>
              </a:rPr>
              <a:t>Naive</a:t>
            </a:r>
            <a:r>
              <a:rPr lang="id-ID" sz="2400" b="1" dirty="0">
                <a:solidFill>
                  <a:srgbClr val="FFFF00"/>
                </a:solidFill>
                <a:latin typeface="+mj-lt"/>
              </a:rPr>
              <a:t> </a:t>
            </a:r>
            <a:r>
              <a:rPr lang="id-ID" sz="2400" b="1" dirty="0" err="1">
                <a:solidFill>
                  <a:srgbClr val="FFFF00"/>
                </a:solidFill>
                <a:latin typeface="+mj-lt"/>
              </a:rPr>
              <a:t>Bayes</a:t>
            </a:r>
            <a:r>
              <a:rPr lang="id-ID" sz="2400" b="1" dirty="0">
                <a:solidFill>
                  <a:srgbClr val="FFFF00"/>
                </a:solidFill>
                <a:latin typeface="+mj-lt"/>
              </a:rPr>
              <a:t> </a:t>
            </a:r>
            <a:r>
              <a:rPr lang="id-ID" sz="2400" b="1" dirty="0" err="1">
                <a:solidFill>
                  <a:srgbClr val="FFFF00"/>
                </a:solidFill>
                <a:latin typeface="+mj-lt"/>
              </a:rPr>
              <a:t>Classifier</a:t>
            </a:r>
            <a:r>
              <a:rPr lang="id-ID" sz="2400" dirty="0">
                <a:latin typeface="+mj-lt"/>
              </a:rPr>
              <a:t>.</a:t>
            </a:r>
            <a:endParaRPr lang="id-ID" sz="3600" dirty="0">
              <a:latin typeface="+mj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AAAFA8-E3F4-4D7C-BCEF-C79FC4A4E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06 - Naive Bayes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90A04D-7B35-4500-AA83-11C8ECE79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152" y="1689211"/>
            <a:ext cx="5197985" cy="250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66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785" y="102393"/>
            <a:ext cx="5199568" cy="1088268"/>
          </a:xfrm>
        </p:spPr>
        <p:txBody>
          <a:bodyPr>
            <a:noAutofit/>
          </a:bodyPr>
          <a:lstStyle/>
          <a:p>
            <a:pPr algn="ctr"/>
            <a:r>
              <a:rPr lang="id-ID" dirty="0" err="1"/>
              <a:t>What</a:t>
            </a:r>
            <a:r>
              <a:rPr lang="id-ID" dirty="0"/>
              <a:t> </a:t>
            </a:r>
            <a:r>
              <a:rPr lang="id-ID" dirty="0" err="1"/>
              <a:t>is</a:t>
            </a:r>
            <a:r>
              <a:rPr lang="id-ID" dirty="0"/>
              <a:t> </a:t>
            </a:r>
            <a:r>
              <a:rPr lang="id-ID" dirty="0" err="1"/>
              <a:t>Naive</a:t>
            </a:r>
            <a:r>
              <a:rPr lang="id-ID" dirty="0"/>
              <a:t> </a:t>
            </a:r>
            <a:r>
              <a:rPr lang="id-ID" dirty="0" err="1"/>
              <a:t>Bayes</a:t>
            </a:r>
            <a:r>
              <a:rPr lang="id-ID" dirty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208" y="3600160"/>
            <a:ext cx="8723584" cy="993119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US" sz="2400" b="0" i="0" dirty="0">
                <a:effectLst/>
                <a:latin typeface="+mj-lt"/>
                <a:cs typeface="Calibri" panose="020F0502020204030204" pitchFamily="34" charset="0"/>
              </a:rPr>
              <a:t>A</a:t>
            </a:r>
            <a:r>
              <a:rPr lang="id-ID" sz="2400" b="0" i="0" dirty="0">
                <a:effectLst/>
                <a:latin typeface="+mj-lt"/>
                <a:cs typeface="Calibri" panose="020F0502020204030204" pitchFamily="34" charset="0"/>
              </a:rPr>
              <a:t> </a:t>
            </a:r>
            <a:r>
              <a:rPr lang="en-US" sz="2400" b="1" i="0" dirty="0">
                <a:solidFill>
                  <a:srgbClr val="FFFF00"/>
                </a:solidFill>
                <a:effectLst/>
                <a:latin typeface="+mj-lt"/>
                <a:cs typeface="Calibri" panose="020F0502020204030204" pitchFamily="34" charset="0"/>
              </a:rPr>
              <a:t>probabilistic</a:t>
            </a:r>
            <a:r>
              <a:rPr lang="en-US" sz="2400" b="0" i="0" dirty="0">
                <a:effectLst/>
                <a:latin typeface="+mj-lt"/>
                <a:cs typeface="Calibri" panose="020F0502020204030204" pitchFamily="34" charset="0"/>
              </a:rPr>
              <a:t> machine learning model that’s used for classification task. </a:t>
            </a:r>
            <a:endParaRPr lang="id-ID" sz="2400" b="0" i="0" dirty="0">
              <a:effectLst/>
              <a:latin typeface="+mj-lt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r>
              <a:rPr lang="id-ID" sz="2400" b="0" i="0" dirty="0" err="1">
                <a:effectLst/>
                <a:latin typeface="+mj-lt"/>
                <a:cs typeface="Calibri" panose="020F0502020204030204" pitchFamily="34" charset="0"/>
              </a:rPr>
              <a:t>Its</a:t>
            </a:r>
            <a:r>
              <a:rPr lang="id-ID" sz="2400" b="0" i="0" dirty="0">
                <a:effectLst/>
                <a:latin typeface="+mj-lt"/>
                <a:cs typeface="Calibri" panose="020F0502020204030204" pitchFamily="34" charset="0"/>
              </a:rPr>
              <a:t> </a:t>
            </a:r>
            <a:r>
              <a:rPr lang="id-ID" sz="2400" b="0" i="0" dirty="0" err="1">
                <a:effectLst/>
                <a:latin typeface="+mj-lt"/>
                <a:cs typeface="Calibri" panose="020F0502020204030204" pitchFamily="34" charset="0"/>
              </a:rPr>
              <a:t>essential</a:t>
            </a:r>
            <a:r>
              <a:rPr lang="id-ID" sz="2400" b="0" i="0" dirty="0">
                <a:effectLst/>
                <a:latin typeface="+mj-lt"/>
                <a:cs typeface="Calibri" panose="020F0502020204030204" pitchFamily="34" charset="0"/>
              </a:rPr>
              <a:t> </a:t>
            </a:r>
            <a:r>
              <a:rPr lang="en-US" sz="2400" b="0" i="0" dirty="0">
                <a:effectLst/>
                <a:latin typeface="+mj-lt"/>
                <a:cs typeface="Calibri" panose="020F0502020204030204" pitchFamily="34" charset="0"/>
              </a:rPr>
              <a:t>is based on the </a:t>
            </a:r>
            <a:r>
              <a:rPr lang="en-US" sz="2400" b="1" i="0" dirty="0">
                <a:solidFill>
                  <a:srgbClr val="FFFF00"/>
                </a:solidFill>
                <a:effectLst/>
                <a:latin typeface="+mj-lt"/>
                <a:cs typeface="Calibri" panose="020F0502020204030204" pitchFamily="34" charset="0"/>
              </a:rPr>
              <a:t>Bayes theorem</a:t>
            </a:r>
            <a:r>
              <a:rPr lang="id-ID" sz="2400" b="0" i="0" dirty="0">
                <a:solidFill>
                  <a:srgbClr val="FFFF00"/>
                </a:solidFill>
                <a:effectLst/>
                <a:latin typeface="+mj-lt"/>
                <a:cs typeface="Calibri" panose="020F0502020204030204" pitchFamily="34" charset="0"/>
              </a:rPr>
              <a:t>.</a:t>
            </a:r>
            <a:endParaRPr lang="id-ID" sz="3200" b="0" i="0" dirty="0">
              <a:solidFill>
                <a:srgbClr val="FFFF00"/>
              </a:solidFill>
              <a:effectLst/>
              <a:latin typeface="+mj-lt"/>
              <a:cs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AAAFA8-E3F4-4D7C-BCEF-C79FC4A4E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06 - Naive Bayes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36CF62-F49B-41AA-9E6B-AE2DF31EE7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233"/>
          <a:stretch/>
        </p:blipFill>
        <p:spPr>
          <a:xfrm>
            <a:off x="210208" y="1480517"/>
            <a:ext cx="5199567" cy="1945659"/>
          </a:xfrm>
          <a:prstGeom prst="rect">
            <a:avLst/>
          </a:prstGeom>
        </p:spPr>
      </p:pic>
      <p:pic>
        <p:nvPicPr>
          <p:cNvPr id="1026" name="Picture 2" descr="Learn Naive Bayes Algorithm | Naive Bayes Classifier Examples">
            <a:extLst>
              <a:ext uri="{FF2B5EF4-FFF2-40B4-BE49-F238E27FC236}">
                <a16:creationId xmlns:a16="http://schemas.microsoft.com/office/drawing/2014/main" id="{499D2014-C1A0-418F-94EA-735CD1F7D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202" y="1480518"/>
            <a:ext cx="3393590" cy="194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492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785" y="102393"/>
            <a:ext cx="5199568" cy="1088268"/>
          </a:xfrm>
        </p:spPr>
        <p:txBody>
          <a:bodyPr>
            <a:noAutofit/>
          </a:bodyPr>
          <a:lstStyle/>
          <a:p>
            <a:pPr algn="ctr"/>
            <a:r>
              <a:rPr lang="id-ID" sz="4000" dirty="0" err="1"/>
              <a:t>Bayes</a:t>
            </a:r>
            <a:r>
              <a:rPr lang="id-ID" sz="4000" dirty="0"/>
              <a:t>’ </a:t>
            </a:r>
            <a:r>
              <a:rPr lang="id-ID" sz="4000" dirty="0" err="1"/>
              <a:t>Theorem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31227" y="1438315"/>
                <a:ext cx="4183118" cy="3328948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000" b="1" dirty="0">
                    <a:latin typeface="+mj-lt"/>
                  </a:rPr>
                  <a:t>A</a:t>
                </a:r>
                <a:r>
                  <a:rPr lang="id-ID" sz="2000" b="1" dirty="0">
                    <a:latin typeface="+mj-lt"/>
                  </a:rPr>
                  <a:t> </a:t>
                </a:r>
                <a:r>
                  <a:rPr lang="en-US" sz="2000" b="1" dirty="0">
                    <a:latin typeface="+mj-lt"/>
                  </a:rPr>
                  <a:t>formula for </a:t>
                </a:r>
                <a:r>
                  <a:rPr lang="en-US" sz="2000" b="1" dirty="0">
                    <a:solidFill>
                      <a:srgbClr val="FFFF00"/>
                    </a:solidFill>
                    <a:latin typeface="+mj-lt"/>
                  </a:rPr>
                  <a:t>calculating the probability of an event using prior</a:t>
                </a:r>
                <a:r>
                  <a:rPr lang="id-ID" sz="2000" b="1" dirty="0">
                    <a:solidFill>
                      <a:srgbClr val="FFFF00"/>
                    </a:solidFill>
                    <a:latin typeface="+mj-lt"/>
                  </a:rPr>
                  <a:t> </a:t>
                </a:r>
                <a:r>
                  <a:rPr lang="en-US" sz="2000" b="1" dirty="0">
                    <a:solidFill>
                      <a:srgbClr val="FFFF00"/>
                    </a:solidFill>
                    <a:latin typeface="+mj-lt"/>
                  </a:rPr>
                  <a:t>knowledge </a:t>
                </a:r>
                <a:r>
                  <a:rPr lang="en-US" sz="2000" b="1" dirty="0">
                    <a:latin typeface="+mj-lt"/>
                  </a:rPr>
                  <a:t>of related conditions.</a:t>
                </a:r>
                <a:endParaRPr lang="id-ID" sz="2000" b="1" dirty="0">
                  <a:latin typeface="+mj-lt"/>
                </a:endParaRPr>
              </a:p>
              <a:p>
                <a:pPr>
                  <a:lnSpc>
                    <a:spcPct val="120000"/>
                  </a:lnSpc>
                </a:pPr>
                <a:endParaRPr lang="id-ID" sz="2000" b="1" dirty="0">
                  <a:latin typeface="+mj-lt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2000" b="1" dirty="0">
                    <a:latin typeface="+mj-lt"/>
                  </a:rPr>
                  <a:t>The theorem was discovered by an English statistician and</a:t>
                </a:r>
                <a:r>
                  <a:rPr lang="id-ID" sz="2000" b="1" dirty="0">
                    <a:latin typeface="+mj-lt"/>
                  </a:rPr>
                  <a:t> </a:t>
                </a:r>
                <a:r>
                  <a:rPr lang="en-US" sz="2000" b="1" dirty="0">
                    <a:latin typeface="+mj-lt"/>
                  </a:rPr>
                  <a:t>minister named </a:t>
                </a:r>
                <a:r>
                  <a:rPr lang="en-US" sz="2000" b="1" dirty="0">
                    <a:solidFill>
                      <a:srgbClr val="FFFF00"/>
                    </a:solidFill>
                    <a:latin typeface="+mj-lt"/>
                  </a:rPr>
                  <a:t>Thomas Bayes </a:t>
                </a:r>
                <a:r>
                  <a:rPr lang="en-US" sz="2000" b="1" dirty="0">
                    <a:latin typeface="+mj-lt"/>
                  </a:rPr>
                  <a:t>in the 18</a:t>
                </a:r>
                <a:r>
                  <a:rPr lang="en-US" sz="2000" b="1" baseline="30000" dirty="0">
                    <a:latin typeface="+mj-lt"/>
                  </a:rPr>
                  <a:t>th</a:t>
                </a:r>
                <a:r>
                  <a:rPr lang="en-US" sz="2000" b="1" dirty="0">
                    <a:latin typeface="+mj-lt"/>
                  </a:rPr>
                  <a:t> century</a:t>
                </a:r>
                <a:r>
                  <a:rPr lang="id-ID" sz="2000" b="1" dirty="0">
                    <a:latin typeface="+mj-lt"/>
                  </a:rPr>
                  <a:t>.</a:t>
                </a:r>
              </a:p>
              <a:p>
                <a:pPr>
                  <a:lnSpc>
                    <a:spcPct val="120000"/>
                  </a:lnSpc>
                </a:pPr>
                <a:endParaRPr lang="id-ID" sz="2000" b="1" dirty="0">
                  <a:latin typeface="+mj-lt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id-ID" sz="20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id-ID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sz="20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e>
                          <m:r>
                            <a:rPr lang="id-ID" sz="20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id-ID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d-ID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d-ID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id-ID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d-ID" sz="20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d>
                          <m:r>
                            <a:rPr lang="id-ID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id-ID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d-ID" sz="20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e>
                              <m:r>
                                <a:rPr lang="id-ID" sz="20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d>
                        </m:num>
                        <m:den>
                          <m:r>
                            <a:rPr lang="id-ID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id-ID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d-ID" sz="20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1227" y="1438315"/>
                <a:ext cx="4183118" cy="3328948"/>
              </a:xfrm>
              <a:blipFill>
                <a:blip r:embed="rId2"/>
                <a:stretch>
                  <a:fillRect l="-729" t="-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AAAFA8-E3F4-4D7C-BCEF-C79FC4A4E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2021 - Materi 06 - Naive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2B1C71D-96D8-426B-9E3F-D84856AAB8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61792" y="1438315"/>
                <a:ext cx="4644736" cy="33289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id-ID" sz="2000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2000" b="1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id-ID" sz="2000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sz="2000" b="1" dirty="0">
                    <a:latin typeface="+mj-lt"/>
                  </a:rPr>
                  <a:t> are </a:t>
                </a:r>
                <a:r>
                  <a:rPr lang="en-US" sz="2000" b="1" dirty="0">
                    <a:solidFill>
                      <a:srgbClr val="FFFF00"/>
                    </a:solidFill>
                    <a:latin typeface="+mj-lt"/>
                  </a:rPr>
                  <a:t>events</a:t>
                </a:r>
                <a:r>
                  <a:rPr lang="id-ID" sz="2000" b="1" dirty="0">
                    <a:latin typeface="+mj-lt"/>
                  </a:rPr>
                  <a:t>.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id-ID" sz="2000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id-ID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d-ID" sz="20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</m:oMath>
                </a14:m>
                <a:r>
                  <a:rPr lang="en-US" sz="2000" b="1" dirty="0">
                    <a:latin typeface="+mj-lt"/>
                  </a:rPr>
                  <a:t> is the probability of observing event </a:t>
                </a:r>
                <a14:m>
                  <m:oMath xmlns:m="http://schemas.openxmlformats.org/officeDocument/2006/math">
                    <m:r>
                      <a:rPr lang="id-ID" sz="2000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id-ID" sz="2000" b="1" dirty="0">
                    <a:latin typeface="+mj-lt"/>
                  </a:rPr>
                  <a:t>.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id-ID" sz="2000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id-ID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d-ID" sz="20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</m:oMath>
                </a14:m>
                <a:r>
                  <a:rPr lang="en-US" sz="2000" b="1" dirty="0">
                    <a:latin typeface="+mj-lt"/>
                  </a:rPr>
                  <a:t> is the probability</a:t>
                </a:r>
                <a:r>
                  <a:rPr lang="id-ID" sz="2000" b="1" dirty="0">
                    <a:latin typeface="+mj-lt"/>
                  </a:rPr>
                  <a:t> </a:t>
                </a:r>
                <a:r>
                  <a:rPr lang="en-US" sz="2000" b="1" dirty="0">
                    <a:latin typeface="+mj-lt"/>
                  </a:rPr>
                  <a:t>of observing event </a:t>
                </a:r>
                <a14:m>
                  <m:oMath xmlns:m="http://schemas.openxmlformats.org/officeDocument/2006/math">
                    <m:r>
                      <a:rPr lang="id-ID" sz="2000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sz="2000" b="1" dirty="0">
                    <a:latin typeface="+mj-lt"/>
                  </a:rPr>
                  <a:t>. </a:t>
                </a:r>
                <a:endParaRPr lang="id-ID" sz="2000" b="1" dirty="0">
                  <a:latin typeface="+mj-lt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id-ID" sz="2000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id-ID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d-ID" sz="20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e>
                        <m:r>
                          <a:rPr lang="id-ID" sz="20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</m:oMath>
                </a14:m>
                <a:r>
                  <a:rPr lang="en-US" sz="2000" b="1" dirty="0">
                    <a:latin typeface="+mj-lt"/>
                  </a:rPr>
                  <a:t> is the conditional probability of observing </a:t>
                </a:r>
                <a14:m>
                  <m:oMath xmlns:m="http://schemas.openxmlformats.org/officeDocument/2006/math">
                    <m:r>
                      <a:rPr lang="id-ID" sz="2000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2000" b="1" dirty="0">
                    <a:latin typeface="+mj-lt"/>
                  </a:rPr>
                  <a:t> given that </a:t>
                </a:r>
                <a14:m>
                  <m:oMath xmlns:m="http://schemas.openxmlformats.org/officeDocument/2006/math">
                    <m:r>
                      <a:rPr lang="id-ID" sz="2000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sz="2000" b="1" dirty="0">
                    <a:latin typeface="+mj-lt"/>
                  </a:rPr>
                  <a:t> was</a:t>
                </a:r>
                <a:r>
                  <a:rPr lang="id-ID" sz="2000" b="1" dirty="0">
                    <a:latin typeface="+mj-lt"/>
                  </a:rPr>
                  <a:t> </a:t>
                </a:r>
                <a:r>
                  <a:rPr lang="en-US" sz="2000" b="1" dirty="0">
                    <a:latin typeface="+mj-lt"/>
                  </a:rPr>
                  <a:t>observed. </a:t>
                </a:r>
                <a:endParaRPr lang="id-ID" sz="2000" b="1" dirty="0">
                  <a:latin typeface="+mj-lt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2000" b="1" dirty="0">
                    <a:latin typeface="+mj-lt"/>
                  </a:rPr>
                  <a:t>In classification tasks, </a:t>
                </a:r>
                <a:r>
                  <a:rPr lang="id-ID" sz="2000" b="1" dirty="0" err="1">
                    <a:latin typeface="+mj-lt"/>
                  </a:rPr>
                  <a:t>the</a:t>
                </a:r>
                <a:r>
                  <a:rPr lang="id-ID" sz="2000" b="1" dirty="0">
                    <a:latin typeface="+mj-lt"/>
                  </a:rPr>
                  <a:t> </a:t>
                </a:r>
                <a:r>
                  <a:rPr lang="id-ID" sz="2000" b="1" dirty="0" err="1">
                    <a:latin typeface="+mj-lt"/>
                  </a:rPr>
                  <a:t>goal</a:t>
                </a:r>
                <a:r>
                  <a:rPr lang="id-ID" sz="2000" b="1" dirty="0">
                    <a:latin typeface="+mj-lt"/>
                  </a:rPr>
                  <a:t> </a:t>
                </a:r>
                <a:r>
                  <a:rPr lang="en-US" sz="2000" b="1" dirty="0">
                    <a:latin typeface="+mj-lt"/>
                  </a:rPr>
                  <a:t>is </a:t>
                </a:r>
                <a:r>
                  <a:rPr lang="en-US" sz="2000" b="1" dirty="0">
                    <a:solidFill>
                      <a:srgbClr val="FFFF00"/>
                    </a:solidFill>
                    <a:latin typeface="+mj-lt"/>
                  </a:rPr>
                  <a:t>to map features of explanatory variables to a</a:t>
                </a:r>
                <a:r>
                  <a:rPr lang="id-ID" sz="2000" b="1" dirty="0">
                    <a:solidFill>
                      <a:srgbClr val="FFFF00"/>
                    </a:solidFill>
                    <a:latin typeface="+mj-lt"/>
                  </a:rPr>
                  <a:t> </a:t>
                </a:r>
                <a:r>
                  <a:rPr lang="en-US" sz="2000" b="1" dirty="0">
                    <a:solidFill>
                      <a:srgbClr val="FFFF00"/>
                    </a:solidFill>
                    <a:latin typeface="+mj-lt"/>
                  </a:rPr>
                  <a:t>discrete response variable</a:t>
                </a:r>
                <a:r>
                  <a:rPr lang="id-ID" sz="2000" b="1" dirty="0">
                    <a:latin typeface="+mj-lt"/>
                  </a:rPr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000" b="1" dirty="0">
                    <a:latin typeface="+mj-lt"/>
                  </a:rPr>
                  <a:t>Must</a:t>
                </a:r>
                <a:r>
                  <a:rPr lang="id-ID" sz="2000" b="1" dirty="0">
                    <a:latin typeface="+mj-lt"/>
                  </a:rPr>
                  <a:t> </a:t>
                </a:r>
                <a:r>
                  <a:rPr lang="en-US" sz="2000" b="1" dirty="0">
                    <a:latin typeface="+mj-lt"/>
                  </a:rPr>
                  <a:t>find </a:t>
                </a:r>
                <a:r>
                  <a:rPr lang="en-US" sz="2000" b="1" dirty="0">
                    <a:solidFill>
                      <a:srgbClr val="FFFF00"/>
                    </a:solidFill>
                    <a:latin typeface="+mj-lt"/>
                  </a:rPr>
                  <a:t>the most likely label, </a:t>
                </a:r>
                <a14:m>
                  <m:oMath xmlns:m="http://schemas.openxmlformats.org/officeDocument/2006/math">
                    <m:r>
                      <a:rPr lang="id-ID" sz="20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2000" b="1" dirty="0">
                    <a:solidFill>
                      <a:srgbClr val="FFFF00"/>
                    </a:solidFill>
                    <a:latin typeface="+mj-lt"/>
                  </a:rPr>
                  <a:t>, given the features, </a:t>
                </a:r>
                <a14:m>
                  <m:oMath xmlns:m="http://schemas.openxmlformats.org/officeDocument/2006/math">
                    <m:r>
                      <a:rPr lang="id-ID" sz="20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sz="2000" b="1" dirty="0">
                    <a:latin typeface="+mj-lt"/>
                  </a:rPr>
                  <a:t>.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2B1C71D-96D8-426B-9E3F-D84856AAB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792" y="1438315"/>
                <a:ext cx="4644736" cy="3328948"/>
              </a:xfrm>
              <a:prstGeom prst="rect">
                <a:avLst/>
              </a:prstGeom>
              <a:blipFill>
                <a:blip r:embed="rId3"/>
                <a:stretch>
                  <a:fillRect l="-657" t="-366" r="-1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76854" y="261141"/>
            <a:ext cx="7299033" cy="725349"/>
          </a:xfrm>
        </p:spPr>
        <p:txBody>
          <a:bodyPr>
            <a:noAutofit/>
          </a:bodyPr>
          <a:lstStyle/>
          <a:p>
            <a:pPr algn="ctr"/>
            <a:r>
              <a:rPr lang="id-ID" dirty="0" err="1"/>
              <a:t>Discriminative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Generative</a:t>
            </a:r>
            <a:r>
              <a:rPr lang="id-ID" dirty="0"/>
              <a:t> Model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19B958-B73F-46C1-8624-75E75FF3D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Machine Learning 2021 - Materi 06 - Naive Bayes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2E59E8D-0CB6-4522-896D-A2067081F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0046" y="1121207"/>
            <a:ext cx="3785842" cy="351133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C00000"/>
                </a:solidFill>
              </a:rPr>
              <a:t>Discriminative</a:t>
            </a:r>
            <a:r>
              <a:rPr lang="id-ID" b="1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models</a:t>
            </a:r>
            <a:r>
              <a:rPr lang="id-ID" b="1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learn</a:t>
            </a:r>
            <a:r>
              <a:rPr lang="id-ID" dirty="0">
                <a:solidFill>
                  <a:schemeClr val="tx1"/>
                </a:solidFill>
              </a:rPr>
              <a:t>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/>
              <a:t>a decision boundary </a:t>
            </a:r>
            <a:r>
              <a:rPr lang="en-US" dirty="0">
                <a:solidFill>
                  <a:schemeClr val="tx1"/>
                </a:solidFill>
              </a:rPr>
              <a:t>that</a:t>
            </a:r>
            <a:r>
              <a:rPr lang="id-ID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is used to discriminate between classes</a:t>
            </a:r>
            <a:r>
              <a:rPr lang="id-ID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endParaRPr lang="id-ID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C00000"/>
                </a:solidFill>
              </a:rPr>
              <a:t>Generative models </a:t>
            </a:r>
            <a:r>
              <a:rPr lang="en-US" b="1" dirty="0"/>
              <a:t>model the joint</a:t>
            </a:r>
            <a:r>
              <a:rPr lang="id-ID" b="1" dirty="0"/>
              <a:t> </a:t>
            </a:r>
            <a:r>
              <a:rPr lang="en-US" b="1" dirty="0"/>
              <a:t>probability distribution</a:t>
            </a:r>
            <a:r>
              <a:rPr lang="en-US" dirty="0">
                <a:solidFill>
                  <a:schemeClr val="tx1"/>
                </a:solidFill>
              </a:rPr>
              <a:t> of the features and the classes, P(x, y). 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Generative Classifiers V/S Discriminative Classifiers | by Akanksha  Malhotra | Medium">
            <a:extLst>
              <a:ext uri="{FF2B5EF4-FFF2-40B4-BE49-F238E27FC236}">
                <a16:creationId xmlns:a16="http://schemas.microsoft.com/office/drawing/2014/main" id="{693FAE64-E4A4-40BD-831D-DF2FDFD6B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35" y="1364372"/>
            <a:ext cx="4244165" cy="2733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5629" y="261141"/>
            <a:ext cx="7530260" cy="725349"/>
          </a:xfrm>
        </p:spPr>
        <p:txBody>
          <a:bodyPr>
            <a:normAutofit fontScale="90000"/>
          </a:bodyPr>
          <a:lstStyle/>
          <a:p>
            <a:pPr algn="ctr"/>
            <a:r>
              <a:rPr lang="id-ID" sz="4000" dirty="0" err="1"/>
              <a:t>Discriminative</a:t>
            </a:r>
            <a:r>
              <a:rPr lang="id-ID" sz="4000" dirty="0"/>
              <a:t> vs. </a:t>
            </a:r>
            <a:r>
              <a:rPr lang="id-ID" sz="4000" dirty="0" err="1"/>
              <a:t>Generative</a:t>
            </a:r>
            <a:r>
              <a:rPr lang="id-ID" sz="4000" dirty="0"/>
              <a:t> Model</a:t>
            </a:r>
            <a:endParaRPr lang="en-US" sz="4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19B958-B73F-46C1-8624-75E75FF3D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Machine Learning 2021 - Materi 06 - Naive Bayes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8D46F1D-210E-441D-874A-44651B3E3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170" y="1181951"/>
            <a:ext cx="7944719" cy="32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39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63882" y="233382"/>
            <a:ext cx="6976004" cy="725349"/>
          </a:xfrm>
        </p:spPr>
        <p:txBody>
          <a:bodyPr>
            <a:noAutofit/>
          </a:bodyPr>
          <a:lstStyle/>
          <a:p>
            <a:pPr algn="ctr"/>
            <a:r>
              <a:rPr lang="id-ID" dirty="0" err="1"/>
              <a:t>Generative</a:t>
            </a:r>
            <a:r>
              <a:rPr lang="id-ID" dirty="0"/>
              <a:t> Model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19B958-B73F-46C1-8624-75E75FF3D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Machine Learning 2021 - Materi 06 - Naive Bayes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172094-E4CD-4181-84FE-70E3D0913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882" y="1061545"/>
            <a:ext cx="6730291" cy="362695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chemeClr val="tx1"/>
                </a:solidFill>
              </a:rPr>
              <a:t>Equivalent</a:t>
            </a:r>
            <a:r>
              <a:rPr lang="id-ID" sz="1800" b="1" dirty="0">
                <a:solidFill>
                  <a:schemeClr val="tx1"/>
                </a:solidFill>
              </a:rPr>
              <a:t> t</a:t>
            </a:r>
            <a:r>
              <a:rPr lang="en-US" sz="1800" b="1" dirty="0">
                <a:solidFill>
                  <a:schemeClr val="tx1"/>
                </a:solidFill>
              </a:rPr>
              <a:t>o</a:t>
            </a:r>
            <a:r>
              <a:rPr lang="id-ID" sz="1800" b="1" dirty="0">
                <a:solidFill>
                  <a:schemeClr val="tx1"/>
                </a:solidFill>
              </a:rPr>
              <a:t> </a:t>
            </a:r>
            <a:r>
              <a:rPr lang="en-US" sz="1800" b="1" dirty="0">
                <a:solidFill>
                  <a:srgbClr val="C00000"/>
                </a:solidFill>
              </a:rPr>
              <a:t>modelling the probabilities of the classes and the probabilities of the features given the</a:t>
            </a:r>
            <a:r>
              <a:rPr lang="id-ID" sz="1800" b="1" dirty="0">
                <a:solidFill>
                  <a:srgbClr val="C00000"/>
                </a:solidFill>
              </a:rPr>
              <a:t> </a:t>
            </a:r>
            <a:r>
              <a:rPr lang="en-US" sz="1800" b="1" dirty="0">
                <a:solidFill>
                  <a:srgbClr val="C00000"/>
                </a:solidFill>
              </a:rPr>
              <a:t>classes</a:t>
            </a:r>
            <a:r>
              <a:rPr lang="en-US" sz="1800" b="1" dirty="0">
                <a:solidFill>
                  <a:schemeClr val="tx1"/>
                </a:solidFill>
              </a:rPr>
              <a:t>. </a:t>
            </a:r>
            <a:endParaRPr lang="id-ID" sz="1800" b="1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chemeClr val="tx1"/>
                </a:solidFill>
              </a:rPr>
              <a:t>Models</a:t>
            </a:r>
            <a:r>
              <a:rPr lang="id-ID" sz="1800" b="1" dirty="0">
                <a:solidFill>
                  <a:schemeClr val="tx1"/>
                </a:solidFill>
              </a:rPr>
              <a:t> </a:t>
            </a:r>
            <a:r>
              <a:rPr lang="en-US" sz="1800" b="1" dirty="0">
                <a:solidFill>
                  <a:schemeClr val="tx1"/>
                </a:solidFill>
              </a:rPr>
              <a:t>model how </a:t>
            </a:r>
            <a:r>
              <a:rPr lang="en-US" sz="1800" b="1" dirty="0"/>
              <a:t>the classes generate features</a:t>
            </a:r>
            <a:r>
              <a:rPr lang="id-ID" sz="1800" b="1" dirty="0"/>
              <a:t> </a:t>
            </a:r>
            <a:r>
              <a:rPr lang="id-ID" sz="1800" b="1" dirty="0" err="1"/>
              <a:t>or</a:t>
            </a:r>
            <a:r>
              <a:rPr lang="id-ID" sz="1800" b="1" dirty="0"/>
              <a:t> </a:t>
            </a:r>
            <a:r>
              <a:rPr lang="en-US" sz="1800" b="1" dirty="0"/>
              <a:t>new</a:t>
            </a:r>
            <a:r>
              <a:rPr lang="id-ID" sz="1800" b="1" dirty="0"/>
              <a:t> </a:t>
            </a:r>
            <a:r>
              <a:rPr lang="en-US" sz="1800" b="1" dirty="0"/>
              <a:t>examples of the data</a:t>
            </a:r>
            <a:r>
              <a:rPr lang="id-ID" sz="1800" b="1" dirty="0"/>
              <a:t> </a:t>
            </a:r>
            <a:r>
              <a:rPr lang="id-ID" sz="1800" b="1" dirty="0" err="1">
                <a:solidFill>
                  <a:schemeClr val="tx1"/>
                </a:solidFill>
              </a:rPr>
              <a:t>with</a:t>
            </a:r>
            <a:r>
              <a:rPr lang="id-ID" sz="1800" b="1" dirty="0">
                <a:solidFill>
                  <a:schemeClr val="tx1"/>
                </a:solidFill>
              </a:rPr>
              <a:t> </a:t>
            </a:r>
            <a:r>
              <a:rPr lang="id-ID" sz="1800" b="1" dirty="0" err="1">
                <a:solidFill>
                  <a:schemeClr val="tx1"/>
                </a:solidFill>
              </a:rPr>
              <a:t>intermediate</a:t>
            </a:r>
            <a:r>
              <a:rPr lang="id-ID" sz="1800" b="1" dirty="0">
                <a:solidFill>
                  <a:schemeClr val="tx1"/>
                </a:solidFill>
              </a:rPr>
              <a:t> </a:t>
            </a:r>
            <a:r>
              <a:rPr lang="id-ID" sz="1800" b="1" dirty="0" err="1">
                <a:solidFill>
                  <a:schemeClr val="tx1"/>
                </a:solidFill>
              </a:rPr>
              <a:t>steps</a:t>
            </a:r>
            <a:r>
              <a:rPr lang="id-ID" sz="1800" b="1" dirty="0">
                <a:solidFill>
                  <a:schemeClr val="tx1"/>
                </a:solidFill>
              </a:rPr>
              <a:t> </a:t>
            </a:r>
            <a:r>
              <a:rPr lang="id-ID" sz="1800" b="1" dirty="0" err="1">
                <a:solidFill>
                  <a:schemeClr val="tx1"/>
                </a:solidFill>
              </a:rPr>
              <a:t>but</a:t>
            </a:r>
            <a:r>
              <a:rPr lang="id-ID" sz="1800" b="1" dirty="0">
                <a:solidFill>
                  <a:schemeClr val="tx1"/>
                </a:solidFill>
              </a:rPr>
              <a:t> c</a:t>
            </a:r>
            <a:r>
              <a:rPr lang="en-US" sz="1800" b="1" dirty="0">
                <a:solidFill>
                  <a:schemeClr val="tx1"/>
                </a:solidFill>
              </a:rPr>
              <a:t>an</a:t>
            </a:r>
            <a:r>
              <a:rPr lang="id-ID" sz="1800" b="1" dirty="0">
                <a:solidFill>
                  <a:schemeClr val="tx1"/>
                </a:solidFill>
              </a:rPr>
              <a:t> </a:t>
            </a:r>
            <a:r>
              <a:rPr lang="en-US" sz="1800" b="1" dirty="0">
                <a:solidFill>
                  <a:schemeClr val="tx1"/>
                </a:solidFill>
              </a:rPr>
              <a:t>be more biased.</a:t>
            </a:r>
            <a:endParaRPr lang="id-ID" sz="1800" b="1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chemeClr val="tx1"/>
                </a:solidFill>
              </a:rPr>
              <a:t>More</a:t>
            </a:r>
            <a:r>
              <a:rPr lang="id-ID" sz="1800" b="1" dirty="0">
                <a:solidFill>
                  <a:schemeClr val="tx1"/>
                </a:solidFill>
              </a:rPr>
              <a:t> </a:t>
            </a:r>
            <a:r>
              <a:rPr lang="en-US" sz="1800" b="1" dirty="0">
                <a:solidFill>
                  <a:schemeClr val="tx1"/>
                </a:solidFill>
              </a:rPr>
              <a:t>robust to noisy training data and may perform better when </a:t>
            </a:r>
            <a:r>
              <a:rPr lang="en-US" sz="1800" b="1" dirty="0"/>
              <a:t>training data is scarce</a:t>
            </a:r>
            <a:r>
              <a:rPr lang="en-US" sz="1800" b="1" dirty="0">
                <a:solidFill>
                  <a:schemeClr val="tx1"/>
                </a:solidFill>
              </a:rPr>
              <a:t>.</a:t>
            </a:r>
            <a:endParaRPr lang="id-ID" sz="1800" b="1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endParaRPr lang="id-ID" sz="1800" b="1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chemeClr val="tx1"/>
                </a:solidFill>
              </a:rPr>
              <a:t>Intermediate</a:t>
            </a:r>
            <a:r>
              <a:rPr lang="id-ID" sz="1800" b="1" dirty="0">
                <a:solidFill>
                  <a:schemeClr val="tx1"/>
                </a:solidFill>
              </a:rPr>
              <a:t> </a:t>
            </a:r>
            <a:r>
              <a:rPr lang="en-US" sz="1800" b="1" dirty="0">
                <a:solidFill>
                  <a:schemeClr val="tx1"/>
                </a:solidFill>
              </a:rPr>
              <a:t>step introduces more assumptions to the model. When these assumptions</a:t>
            </a:r>
            <a:r>
              <a:rPr lang="id-ID" sz="1800" b="1" dirty="0">
                <a:solidFill>
                  <a:schemeClr val="tx1"/>
                </a:solidFill>
              </a:rPr>
              <a:t>. </a:t>
            </a:r>
            <a:r>
              <a:rPr lang="en-US" sz="1800" b="1" dirty="0">
                <a:solidFill>
                  <a:srgbClr val="C00000"/>
                </a:solidFill>
              </a:rPr>
              <a:t>The disadvantage </a:t>
            </a:r>
            <a:r>
              <a:rPr lang="en-US" sz="1800" b="1" dirty="0">
                <a:solidFill>
                  <a:schemeClr val="tx1"/>
                </a:solidFill>
              </a:rPr>
              <a:t>is that these</a:t>
            </a:r>
            <a:r>
              <a:rPr lang="id-ID" sz="1800" b="1" dirty="0">
                <a:solidFill>
                  <a:schemeClr val="tx1"/>
                </a:solidFill>
              </a:rPr>
              <a:t> </a:t>
            </a:r>
            <a:r>
              <a:rPr lang="en-US" sz="1800" b="1" dirty="0">
                <a:solidFill>
                  <a:schemeClr val="tx1"/>
                </a:solidFill>
              </a:rPr>
              <a:t>assumptions can prevent generative models from learning</a:t>
            </a:r>
          </a:p>
        </p:txBody>
      </p:sp>
    </p:spTree>
    <p:extLst>
      <p:ext uri="{BB962C8B-B14F-4D97-AF65-F5344CB8AC3E}">
        <p14:creationId xmlns:p14="http://schemas.microsoft.com/office/powerpoint/2010/main" val="1836269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1010</Words>
  <Application>Microsoft Office PowerPoint</Application>
  <PresentationFormat>On-screen Show (16:9)</PresentationFormat>
  <Paragraphs>103</Paragraphs>
  <Slides>17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Cambria Math</vt:lpstr>
      <vt:lpstr>Wingdings</vt:lpstr>
      <vt:lpstr>Office Theme</vt:lpstr>
      <vt:lpstr>Naive Bayes</vt:lpstr>
      <vt:lpstr>Disclaimer</vt:lpstr>
      <vt:lpstr>Outline Naive Bayes</vt:lpstr>
      <vt:lpstr>Recalling Classifier</vt:lpstr>
      <vt:lpstr>What is Naive Bayes?</vt:lpstr>
      <vt:lpstr>Bayes’ Theorem</vt:lpstr>
      <vt:lpstr>Discriminative and Generative Model</vt:lpstr>
      <vt:lpstr>Discriminative vs. Generative Model</vt:lpstr>
      <vt:lpstr>Generative Model</vt:lpstr>
      <vt:lpstr>Naive Bayes Computation</vt:lpstr>
      <vt:lpstr>Naive Bayes Computation</vt:lpstr>
      <vt:lpstr>Assumptions of NB</vt:lpstr>
      <vt:lpstr>Naive Bayes Types</vt:lpstr>
      <vt:lpstr>Let’s Watch a Film</vt:lpstr>
      <vt:lpstr>Exercise</vt:lpstr>
      <vt:lpstr>Homework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2021-03-22T02:59:48Z</dcterms:modified>
</cp:coreProperties>
</file>